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90" r:id="rId19"/>
    <p:sldId id="284" r:id="rId20"/>
    <p:sldId id="285" r:id="rId21"/>
    <p:sldId id="287" r:id="rId22"/>
    <p:sldId id="305" r:id="rId23"/>
    <p:sldId id="288" r:id="rId24"/>
    <p:sldId id="276" r:id="rId25"/>
    <p:sldId id="289" r:id="rId26"/>
    <p:sldId id="274" r:id="rId27"/>
    <p:sldId id="280" r:id="rId28"/>
    <p:sldId id="283" r:id="rId29"/>
    <p:sldId id="272" r:id="rId30"/>
    <p:sldId id="273" r:id="rId31"/>
    <p:sldId id="281" r:id="rId32"/>
    <p:sldId id="282" r:id="rId33"/>
    <p:sldId id="291" r:id="rId34"/>
    <p:sldId id="292" r:id="rId35"/>
    <p:sldId id="277" r:id="rId36"/>
    <p:sldId id="286" r:id="rId37"/>
    <p:sldId id="278" r:id="rId38"/>
    <p:sldId id="279" r:id="rId39"/>
    <p:sldId id="304" r:id="rId40"/>
    <p:sldId id="293" r:id="rId41"/>
    <p:sldId id="294" r:id="rId42"/>
    <p:sldId id="295" r:id="rId43"/>
    <p:sldId id="296" r:id="rId44"/>
    <p:sldId id="298" r:id="rId45"/>
    <p:sldId id="297" r:id="rId46"/>
    <p:sldId id="299" r:id="rId47"/>
    <p:sldId id="300" r:id="rId48"/>
    <p:sldId id="302" r:id="rId49"/>
    <p:sldId id="301" r:id="rId50"/>
    <p:sldId id="306" r:id="rId51"/>
    <p:sldId id="303" r:id="rId52"/>
    <p:sldId id="307" r:id="rId53"/>
    <p:sldId id="308" r:id="rId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1809"/>
    <a:srgbClr val="4A7FD6"/>
    <a:srgbClr val="003E1C"/>
    <a:srgbClr val="531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61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gif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5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5" Type="http://schemas.openxmlformats.org/officeDocument/2006/relationships/image" Target="../media/image149.png"/><Relationship Id="rId4" Type="http://schemas.openxmlformats.org/officeDocument/2006/relationships/image" Target="../media/image1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10" Type="http://schemas.openxmlformats.org/officeDocument/2006/relationships/image" Target="../media/image145.pn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45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10" Type="http://schemas.openxmlformats.org/officeDocument/2006/relationships/image" Target="../media/image145.png"/><Relationship Id="rId4" Type="http://schemas.openxmlformats.org/officeDocument/2006/relationships/image" Target="../media/image178.jpeg"/><Relationship Id="rId9" Type="http://schemas.openxmlformats.org/officeDocument/2006/relationships/image" Target="../media/image1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Relationship Id="rId9" Type="http://schemas.openxmlformats.org/officeDocument/2006/relationships/image" Target="../media/image19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Relationship Id="rId9" Type="http://schemas.openxmlformats.org/officeDocument/2006/relationships/image" Target="../media/image2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jpeg"/><Relationship Id="rId4" Type="http://schemas.openxmlformats.org/officeDocument/2006/relationships/image" Target="../media/image2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2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10" Type="http://schemas.openxmlformats.org/officeDocument/2006/relationships/image" Target="../media/image238.jpeg"/><Relationship Id="rId4" Type="http://schemas.openxmlformats.org/officeDocument/2006/relationships/image" Target="../media/image232.jpeg"/><Relationship Id="rId9" Type="http://schemas.openxmlformats.org/officeDocument/2006/relationships/image" Target="../media/image2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7" Type="http://schemas.openxmlformats.org/officeDocument/2006/relationships/image" Target="../media/image244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/><Relationship Id="rId3" Type="http://schemas.openxmlformats.org/officeDocument/2006/relationships/image" Target="../media/image246.jpeg"/><Relationship Id="rId7" Type="http://schemas.openxmlformats.org/officeDocument/2006/relationships/image" Target="../media/image250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Relationship Id="rId9" Type="http://schemas.openxmlformats.org/officeDocument/2006/relationships/image" Target="../media/image25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jpeg"/><Relationship Id="rId3" Type="http://schemas.openxmlformats.org/officeDocument/2006/relationships/image" Target="../media/image261.jpeg"/><Relationship Id="rId7" Type="http://schemas.openxmlformats.org/officeDocument/2006/relationships/image" Target="../media/image265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4.jpeg"/><Relationship Id="rId11" Type="http://schemas.openxmlformats.org/officeDocument/2006/relationships/image" Target="../media/image269.png"/><Relationship Id="rId5" Type="http://schemas.openxmlformats.org/officeDocument/2006/relationships/image" Target="../media/image263.jpeg"/><Relationship Id="rId10" Type="http://schemas.openxmlformats.org/officeDocument/2006/relationships/image" Target="../media/image268.jpeg"/><Relationship Id="rId4" Type="http://schemas.openxmlformats.org/officeDocument/2006/relationships/image" Target="../media/image262.jpeg"/><Relationship Id="rId9" Type="http://schemas.openxmlformats.org/officeDocument/2006/relationships/image" Target="../media/image26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eg"/><Relationship Id="rId3" Type="http://schemas.openxmlformats.org/officeDocument/2006/relationships/image" Target="../media/image271.jpeg"/><Relationship Id="rId7" Type="http://schemas.openxmlformats.org/officeDocument/2006/relationships/image" Target="../media/image275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4.jpeg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Relationship Id="rId9" Type="http://schemas.openxmlformats.org/officeDocument/2006/relationships/image" Target="../media/image2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7" Type="http://schemas.openxmlformats.org/officeDocument/2006/relationships/image" Target="../media/image283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jpeg"/><Relationship Id="rId3" Type="http://schemas.openxmlformats.org/officeDocument/2006/relationships/image" Target="../media/image293.jpeg"/><Relationship Id="rId7" Type="http://schemas.openxmlformats.org/officeDocument/2006/relationships/image" Target="../media/image297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jpeg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Relationship Id="rId9" Type="http://schemas.openxmlformats.org/officeDocument/2006/relationships/image" Target="../media/image29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jpeg"/><Relationship Id="rId3" Type="http://schemas.openxmlformats.org/officeDocument/2006/relationships/image" Target="../media/image301.jpeg"/><Relationship Id="rId7" Type="http://schemas.openxmlformats.org/officeDocument/2006/relationships/image" Target="../media/image305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4.jpeg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Relationship Id="rId9" Type="http://schemas.openxmlformats.org/officeDocument/2006/relationships/image" Target="../media/image30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eg"/><Relationship Id="rId3" Type="http://schemas.openxmlformats.org/officeDocument/2006/relationships/image" Target="../media/image309.jpeg"/><Relationship Id="rId7" Type="http://schemas.openxmlformats.org/officeDocument/2006/relationships/image" Target="../media/image313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2.jpeg"/><Relationship Id="rId11" Type="http://schemas.openxmlformats.org/officeDocument/2006/relationships/image" Target="../media/image317.jpeg"/><Relationship Id="rId5" Type="http://schemas.openxmlformats.org/officeDocument/2006/relationships/image" Target="../media/image311.jpeg"/><Relationship Id="rId10" Type="http://schemas.openxmlformats.org/officeDocument/2006/relationships/image" Target="../media/image316.jpeg"/><Relationship Id="rId4" Type="http://schemas.openxmlformats.org/officeDocument/2006/relationships/image" Target="../media/image310.jpeg"/><Relationship Id="rId9" Type="http://schemas.openxmlformats.org/officeDocument/2006/relationships/image" Target="../media/image31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33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2" y="116632"/>
            <a:ext cx="8496944" cy="1719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utente\Desktop\Maestra Enza\II QUADR ALTRE CLASSI\IMG-20170530-WA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105128" y="4005064"/>
            <a:ext cx="4799856" cy="2699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411760" y="1700808"/>
            <a:ext cx="4392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002060"/>
                </a:solidFill>
                <a:latin typeface="Harlow Solid Italic" pitchFamily="82" charset="0"/>
              </a:rPr>
              <a:t>Attività primo quadrimestre</a:t>
            </a:r>
            <a:br>
              <a:rPr lang="it-IT" sz="3200" b="1" dirty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sz="3200" b="1" dirty="0">
                <a:solidFill>
                  <a:srgbClr val="002060"/>
                </a:solidFill>
                <a:latin typeface="Harlow Solid Italic" pitchFamily="82" charset="0"/>
              </a:rPr>
              <a:t>Scuola Primaria Sorrenti</a:t>
            </a:r>
            <a:br>
              <a:rPr lang="it-IT" sz="3200" b="1" dirty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sz="3200" b="1" dirty="0" err="1">
                <a:solidFill>
                  <a:srgbClr val="002060"/>
                </a:solidFill>
                <a:latin typeface="Harlow Solid Italic" pitchFamily="82" charset="0"/>
              </a:rPr>
              <a:t>a.s.</a:t>
            </a:r>
            <a:r>
              <a:rPr lang="it-IT" sz="3200" b="1" dirty="0">
                <a:solidFill>
                  <a:srgbClr val="002060"/>
                </a:solidFill>
                <a:latin typeface="Harlow Solid Italic" pitchFamily="82" charset="0"/>
              </a:rPr>
              <a:t> </a:t>
            </a:r>
            <a:r>
              <a:rPr lang="it-IT" sz="3200" b="1" dirty="0" smtClean="0">
                <a:solidFill>
                  <a:srgbClr val="002060"/>
                </a:solidFill>
                <a:latin typeface="Harlow Solid Italic" pitchFamily="82" charset="0"/>
              </a:rPr>
              <a:t>2018-2019</a:t>
            </a:r>
            <a:r>
              <a:rPr lang="it-IT" sz="3200" b="1" dirty="0">
                <a:solidFill>
                  <a:srgbClr val="002060"/>
                </a:solidFill>
                <a:latin typeface="Harlow Solid Italic" pitchFamily="82" charset="0"/>
              </a:rPr>
              <a:t/>
            </a:r>
            <a:br>
              <a:rPr lang="it-IT" sz="3200" b="1" dirty="0">
                <a:solidFill>
                  <a:srgbClr val="002060"/>
                </a:solidFill>
                <a:latin typeface="Harlow Solid Italic" pitchFamily="82" charset="0"/>
              </a:rPr>
            </a:br>
            <a:endParaRPr lang="it-IT" sz="3200" b="1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3" name="Tarzan - Figlio di un uomo - karaoke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7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95008" y="274638"/>
            <a:ext cx="5553255" cy="1143000"/>
          </a:xfrm>
        </p:spPr>
        <p:txBody>
          <a:bodyPr>
            <a:noAutofit/>
          </a:bodyPr>
          <a:lstStyle/>
          <a:p>
            <a:r>
              <a:rPr lang="it-IT" sz="3200" dirty="0" smtClean="0">
                <a:solidFill>
                  <a:schemeClr val="accent6">
                    <a:lumMod val="50000"/>
                  </a:schemeClr>
                </a:solidFill>
                <a:latin typeface="Harlow Solid Italic" pitchFamily="82" charset="0"/>
              </a:rPr>
              <a:t>13 novembre 2018</a:t>
            </a:r>
            <a:br>
              <a:rPr lang="it-IT" sz="3200" dirty="0" smtClean="0">
                <a:solidFill>
                  <a:schemeClr val="accent6">
                    <a:lumMod val="50000"/>
                  </a:schemeClr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chemeClr val="accent6">
                    <a:lumMod val="50000"/>
                  </a:schemeClr>
                </a:solidFill>
                <a:latin typeface="Harlow Solid Italic" pitchFamily="82" charset="0"/>
              </a:rPr>
              <a:t>Giochi matematici d’autunno</a:t>
            </a:r>
            <a:br>
              <a:rPr lang="it-IT" sz="3200" dirty="0" smtClean="0">
                <a:solidFill>
                  <a:schemeClr val="accent6">
                    <a:lumMod val="50000"/>
                  </a:schemeClr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chemeClr val="accent6">
                    <a:lumMod val="50000"/>
                  </a:schemeClr>
                </a:solidFill>
                <a:latin typeface="Harlow Solid Italic" pitchFamily="82" charset="0"/>
              </a:rPr>
              <a:t>classi quarte e quinte</a:t>
            </a:r>
            <a:endParaRPr lang="it-IT" sz="3200" dirty="0">
              <a:solidFill>
                <a:schemeClr val="accent6">
                  <a:lumMod val="50000"/>
                </a:schemeClr>
              </a:solidFill>
              <a:latin typeface="Harlow Solid Italic" pitchFamily="82" charset="0"/>
            </a:endParaRPr>
          </a:p>
        </p:txBody>
      </p:sp>
      <p:pic>
        <p:nvPicPr>
          <p:cNvPr id="1026" name="Picture 2" descr="C:\Users\utente\Desktop\Maestra Enza\FOTO SCUOLA  I QUADR 2018-2019\13- 11-18 Giochi matematici d'autunno Università Bocconi\fe835be2-720d-4538-b5ac-71a1768e4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39806"/>
            <a:ext cx="1998942" cy="2665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13- 11-18 Giochi matematici d'autunno Università Bocconi\fb746fe7-a459-462d-9b23-0b737541dd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2085"/>
            <a:ext cx="2660702" cy="1995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13- 11-18 Giochi matematici d'autunno Università Bocconi\ef310188-8efe-4fb1-b846-106c7f8a73c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67530"/>
            <a:ext cx="1762398" cy="2349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Maestra Enza\FOTO SCUOLA  I QUADR 2018-2019\13- 11-18 Giochi matematici d'autunno Università Bocconi\d170859b-d691-4607-83ef-9af5bd2bbe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94511"/>
            <a:ext cx="1728192" cy="2304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tente\Desktop\Maestra Enza\FOTO SCUOLA  I QUADR 2018-2019\13- 11-18 Giochi matematici d'autunno Università Bocconi\a2fe28fe-13df-4c3e-8b33-049daf5d73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45632"/>
            <a:ext cx="1754710" cy="2339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tente\Desktop\Maestra Enza\FOTO SCUOLA  I QUADR 2018-2019\13- 11-18 Giochi matematici d'autunno Università Bocconi\53212493-64be-4f35-b06c-ef04344011a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96708"/>
            <a:ext cx="1500680" cy="2000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tente\Desktop\Maestra Enza\FOTO SCUOLA  I QUADR 2018-2019\13- 11-18 Giochi matematici d'autunno Università Bocconi\837ce163-54ce-4524-b419-3c80df520bc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0" y="4269950"/>
            <a:ext cx="1685583" cy="2247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tente\Desktop\Maestra Enza\FOTO SCUOLA  I QUADR 2018-2019\13- 11-18 Giochi matematici d'autunno Università Bocconi\8e759cd3-041f-4d9f-a726-aa1ea36d02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176" y="1914632"/>
            <a:ext cx="1494734" cy="1992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tente\Desktop\Maestra Enza\FOTO SCUOLA  I QUADR 2018-2019\13- 11-18 Giochi matematici d'autunno Università Bocconi\matematic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179" y="404664"/>
            <a:ext cx="1866795" cy="1093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3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  <a:t>23 novembre 2018</a:t>
            </a:r>
            <a:b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  <a:t>Progetto ‘’ Emozioniamoci’’</a:t>
            </a:r>
            <a:b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  <a:t>classi quinte</a:t>
            </a:r>
            <a:endParaRPr lang="it-IT" sz="3200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1026" name="Picture 2" descr="C:\Users\utente\Desktop\Maestra Enza\FOTO SCUOLA  I QUADR 2018-2019\Emozioniamoci 23-11-18\5ca94222-8a33-454f-973b-0cafa9aae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520280" cy="18902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Emozioniamoci 23-11-18\13c453e9-f411-4e53-8184-5e2aa7d9c1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3" y="3933056"/>
            <a:ext cx="2848421" cy="21363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Emozioniamoci 23-11-18\2452ea40-efae-41ae-82bc-48d908aeea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04" y="1759537"/>
            <a:ext cx="2536667" cy="1902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Maestra Enza\FOTO SCUOLA  I QUADR 2018-2019\Emozioniamoci 23-11-18\50417154-9b0b-4f34-90d7-043069a6d4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569"/>
            <a:ext cx="2697070" cy="20228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tente\Desktop\Maestra Enza\FOTO SCUOLA  I QUADR 2018-2019\Emozioniamoci 23-11-18\f5fbb43e-956a-4781-b0bd-539b28af9b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091" y="1956261"/>
            <a:ext cx="2705234" cy="36069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9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u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3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Maestra Enza\FOTO SCUOLA  I QUADR 2018-2019\Emozioniamoci 23-11-18\f9f266ad-b514-4619-bbf1-ee252a3272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5904"/>
            <a:ext cx="2683977" cy="201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Maestra Enza\FOTO SCUOLA  I QUADR 2018-2019\Emozioniamoci 23-11-18\8fcbc03d-8c3e-46c0-a9c3-dd13f45db3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21430"/>
            <a:ext cx="2820144" cy="211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Maestra Enza\FOTO SCUOLA  I QUADR 2018-2019\Emozioniamoci 23-11-18\de1aea3e-0767-4f2f-8224-15e278943e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72492"/>
            <a:ext cx="2683979" cy="2012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tente\Desktop\Maestra Enza\FOTO SCUOLA  I QUADR 2018-2019\Emozioniamoci 23-11-18\0c78e1d9-3cab-489c-a633-3936b7221c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5" y="3369761"/>
            <a:ext cx="1997101" cy="266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tente\Desktop\Maestra Enza\FOTO SCUOLA  I QUADR 2018-2019\Emozioniamoci 23-11-18\3b52d203-7ad0-47ca-9e7e-027914fd8eb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14" y="3247758"/>
            <a:ext cx="2088604" cy="2784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tente\Desktop\Maestra Enza\FOTO SCUOLA  I QUADR 2018-2019\Emozioniamoci 23-11-18\f3acce07-3f94-48f0-b8b0-cc53ce45f1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538" y="3369761"/>
            <a:ext cx="1893633" cy="252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tente\Desktop\Maestra Enza\FOTO SCUOLA  I QUADR 2018-2019\Emozioniamoci 23-11-18\d528497f-1dd9-4552-bdd3-a1c447cffea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65885"/>
            <a:ext cx="2069976" cy="275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8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  <a:t>27 novembre 2018</a:t>
            </a:r>
            <a:b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  <a:t>Visita all’azienda ‘’Jonica </a:t>
            </a:r>
            <a:r>
              <a:rPr lang="it-IT" sz="3200" dirty="0" err="1" smtClean="0">
                <a:solidFill>
                  <a:srgbClr val="002060"/>
                </a:solidFill>
                <a:latin typeface="Harlow Solid Italic" pitchFamily="82" charset="0"/>
              </a:rPr>
              <a:t>alluminio’</a:t>
            </a:r>
            <a: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  <a:t>’</a:t>
            </a:r>
            <a:b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  <a:t>classi quarte</a:t>
            </a:r>
            <a:endParaRPr lang="it-IT" sz="3200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1026" name="Picture 2" descr="C:\Users\utente\Desktop\Maestra Enza\FOTO SCUOLA  I QUADR 2018-2019\uscita quarte 27 -11-18\0e51f7fc-b203-4e06-ad04-433d336e5b8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49" y="1772816"/>
            <a:ext cx="2496277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uscita quarte 27 -11-18\1ae9a49b-59f4-4a5c-b272-c5af0b9490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364" y="4138905"/>
            <a:ext cx="2662791" cy="199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uscita quarte 27 -11-18\1c1af0da-8cd6-4511-a05a-2494c9ea90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3" y="1772816"/>
            <a:ext cx="2496277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Maestra Enza\FOTO SCUOLA  I QUADR 2018-2019\uscita quarte 27 -11-18\4c314f3c-3948-4f12-9503-ab51804090e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367" y="1772816"/>
            <a:ext cx="2496277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tente\Desktop\Maestra Enza\FOTO SCUOLA  I QUADR 2018-2019\uscita quarte 27 -11-18\64ae182b-4805-4d4f-be19-467b112e87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0" y="4077071"/>
            <a:ext cx="2827683" cy="212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tente\Desktop\Maestra Enza\FOTO SCUOLA  I QUADR 2018-2019\uscita quarte 27 -11-18\939e5277-8b7f-46bf-8f98-232a558048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077071"/>
            <a:ext cx="2827685" cy="212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893440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36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Maestra Enza\FOTO SCUOLA  I QUADR 2018-2019\uscita quarte 27 -11-18\82646fd4-e1e3-4945-b526-6619aafc1a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93424"/>
            <a:ext cx="3338037" cy="250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Maestra Enza\FOTO SCUOLA  I QUADR 2018-2019\uscita quarte 27 -11-18\566742e1-8767-45fe-bf41-40e892bb1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78" y="476672"/>
            <a:ext cx="336037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Maestra Enza\FOTO SCUOLA  I QUADR 2018-2019\uscita quarte 27 -11-18\b915d0dd-c22a-4298-b220-0d9755ead6e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4" y="3594150"/>
            <a:ext cx="3236184" cy="242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Maestra Enza\FOTO SCUOLA  I QUADR 2018-2019\uscita quarte 27 -11-18\d00fed31-7418-4fae-8682-97c1e4401a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23" y="3594150"/>
            <a:ext cx="3332195" cy="2499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56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9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FFC000"/>
                </a:solidFill>
                <a:latin typeface="Harlow Solid Italic" pitchFamily="82" charset="0"/>
              </a:rPr>
              <a:t>Realizzazione di un </a:t>
            </a:r>
            <a:r>
              <a:rPr lang="it-IT" sz="3200" dirty="0" err="1" smtClean="0">
                <a:solidFill>
                  <a:srgbClr val="FFC000"/>
                </a:solidFill>
                <a:latin typeface="Harlow Solid Italic" pitchFamily="82" charset="0"/>
              </a:rPr>
              <a:t>lapbook</a:t>
            </a:r>
            <a:r>
              <a:rPr lang="it-IT" sz="3200" dirty="0" smtClean="0">
                <a:solidFill>
                  <a:srgbClr val="FFC000"/>
                </a:solidFill>
                <a:latin typeface="Harlow Solid Italic" pitchFamily="82" charset="0"/>
              </a:rPr>
              <a:t> sul sistema solare</a:t>
            </a:r>
            <a:br>
              <a:rPr lang="it-IT" sz="3200" dirty="0" smtClean="0">
                <a:solidFill>
                  <a:srgbClr val="FFC000"/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rgbClr val="FFC000"/>
                </a:solidFill>
                <a:latin typeface="Harlow Solid Italic" pitchFamily="82" charset="0"/>
              </a:rPr>
              <a:t>classi quinte</a:t>
            </a:r>
            <a:endParaRPr lang="it-IT" sz="3200" dirty="0">
              <a:solidFill>
                <a:srgbClr val="FFC000"/>
              </a:solidFill>
              <a:latin typeface="Harlow Solid Italic" pitchFamily="82" charset="0"/>
            </a:endParaRPr>
          </a:p>
        </p:txBody>
      </p:sp>
      <p:pic>
        <p:nvPicPr>
          <p:cNvPr id="3074" name="Picture 2" descr="C:\Users\utente\Desktop\Maestra Enza\FOTO SCUOLA  I QUADR 2018-2019\Realizzazione lapbook sistema solare\IMG_20181112_123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50" y="1550771"/>
            <a:ext cx="2952327" cy="2214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Desktop\Maestra Enza\FOTO SCUOLA  I QUADR 2018-2019\Realizzazione lapbook sistema solare\IMG_20181112_123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92"/>
            <a:ext cx="3024336" cy="226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Maestra Enza\FOTO SCUOLA  I QUADR 2018-2019\Realizzazione lapbook sistema solare\IMG_20181113_101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5" y="3988238"/>
            <a:ext cx="3190786" cy="2393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Maestra Enza\FOTO SCUOLA  I QUADR 2018-2019\Realizzazione lapbook sistema solare\IMG_20181113_1114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88238"/>
            <a:ext cx="3312368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tente\Desktop\Maestra Enza\FOTO SCUOLA  I QUADR 2018-2019\Realizzazione lapbook sistema solare\astronautin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505075"/>
            <a:ext cx="12954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5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9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Maestra Enza\FOTO SCUOLA  I QUADR 2018-2019\Realizzazione lapbook sistema solare\IMG_20181113_125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105600" cy="23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Desktop\Maestra Enza\FOTO SCUOLA  I QUADR 2018-2019\Realizzazione lapbook sistema solare\IMG_20181113_125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30238"/>
            <a:ext cx="2385520" cy="3180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tente\Desktop\Maestra Enza\FOTO SCUOLA  I QUADR 2018-2019\Realizzazione lapbook sistema solare\IMG_20181113_111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2473200" cy="329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tente\Desktop\Maestra Enza\FOTO SCUOLA  I QUADR 2018-2019\Realizzazione lapbook sistema solare\IMG_20181121_104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06989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tente\Desktop\Maestra Enza\FOTO SCUOLA  I QUADR 2018-2019\Realizzazione lapbook sistema solare\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49080"/>
            <a:ext cx="2169496" cy="122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tente\Desktop\Maestra Enza\FOTO SCUOLA  I QUADR 2018-2019\Realizzazione lapbook sistema solare\astronautin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80" y="1382388"/>
            <a:ext cx="12954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17698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8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Harlow Solid Italic" pitchFamily="82" charset="0"/>
              </a:rPr>
              <a:t>Realizzazione di un </a:t>
            </a:r>
            <a:r>
              <a:rPr lang="it-IT" dirty="0" err="1" smtClean="0">
                <a:solidFill>
                  <a:srgbClr val="FF0000"/>
                </a:solidFill>
                <a:latin typeface="Harlow Solid Italic" pitchFamily="82" charset="0"/>
              </a:rPr>
              <a:t>lapbook</a:t>
            </a:r>
            <a:r>
              <a:rPr lang="it-IT" dirty="0" smtClean="0">
                <a:solidFill>
                  <a:srgbClr val="FF0000"/>
                </a:solidFill>
                <a:latin typeface="Harlow Solid Italic" pitchFamily="82" charset="0"/>
              </a:rPr>
              <a:t> sulle vocali</a:t>
            </a:r>
            <a:br>
              <a:rPr lang="it-IT" dirty="0" smtClean="0">
                <a:solidFill>
                  <a:srgbClr val="FF0000"/>
                </a:solidFill>
                <a:latin typeface="Harlow Solid Italic" pitchFamily="82" charset="0"/>
              </a:rPr>
            </a:br>
            <a:r>
              <a:rPr lang="it-IT" dirty="0" smtClean="0">
                <a:solidFill>
                  <a:srgbClr val="FF0000"/>
                </a:solidFill>
                <a:latin typeface="Harlow Solid Italic" pitchFamily="82" charset="0"/>
              </a:rPr>
              <a:t>classe prima</a:t>
            </a:r>
            <a:endParaRPr lang="it-IT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  <p:pic>
        <p:nvPicPr>
          <p:cNvPr id="2050" name="Picture 2" descr="C:\Users\utente\Desktop\Maestra Enza\FOTO SCUOLA  I QUADR 2018-2019\CLASSE PRIMA\LABORATOTIO ARTISTICO\LAPBOOK VOCALI\2f5e52cc-f31e-4d43-b4e8-f272161e4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97" y="4262561"/>
            <a:ext cx="3123151" cy="1758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Maestra Enza\FOTO SCUOLA  I QUADR 2018-2019\CLASSE PRIMA\LABORATOTIO ARTISTICO\LAPBOOK VOCALI\9e7014fb-295c-4be5-aec6-05339966b0c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46" y="1556792"/>
            <a:ext cx="1766374" cy="3136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Maestra Enza\FOTO SCUOLA  I QUADR 2018-2019\CLASSE PRIMA\LABORATOTIO ARTISTICO\LAPBOOK VOCALI\48ad7e61-1670-4c91-871b-1e363579d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44" y="1808359"/>
            <a:ext cx="2941059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Maestra Enza\FOTO SCUOLA  I QUADR 2018-2019\CLASSE PRIMA\LABORATOTIO ARTISTICO\LAPBOOK VOCALI\bb71bf2e-90bd-4b4d-a717-b5efa470ac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64" y="1844824"/>
            <a:ext cx="2876304" cy="1619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Maestra Enza\FOTO SCUOLA  I QUADR 2018-2019\CLASSE PRIMA\LABORATOTIO ARTISTICO\LAPBOOK VOCALI\bc9b4282-4702-442b-991a-f0c1280b4e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91086"/>
            <a:ext cx="2664296" cy="1500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tente\Desktop\Maestra Enza\FOTO SCUOLA  I QUADR 2018-2019\CLASSE PRIMA\LABORATOTIO ARTISTICO\LAPBOOK VOCALI\f03f1698-59e2-413f-8c6c-6fa8a25b079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27" y="3563091"/>
            <a:ext cx="2535841" cy="1427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tente\Desktop\Maestra Enza\FOTO SCUOLA  I QUADR 2018-2019\CLASSE PRIMA\LABORATOTIO ARTISTICO\LAPBOOK VOCALI\filastrocche-vocal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278" y="5079532"/>
            <a:ext cx="2303537" cy="1523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38293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9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3816424" cy="1143000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003E1C"/>
                </a:solidFill>
                <a:latin typeface="Harlow Solid Italic" pitchFamily="82" charset="0"/>
              </a:rPr>
              <a:t>Lezioni di scienze </a:t>
            </a:r>
            <a:br>
              <a:rPr lang="it-IT" sz="3600" dirty="0" smtClean="0">
                <a:solidFill>
                  <a:srgbClr val="003E1C"/>
                </a:solidFill>
                <a:latin typeface="Harlow Solid Italic" pitchFamily="82" charset="0"/>
              </a:rPr>
            </a:br>
            <a:r>
              <a:rPr lang="it-IT" sz="3600" dirty="0" smtClean="0">
                <a:solidFill>
                  <a:srgbClr val="003E1C"/>
                </a:solidFill>
                <a:latin typeface="Harlow Solid Italic" pitchFamily="82" charset="0"/>
              </a:rPr>
              <a:t>classi quinte</a:t>
            </a:r>
            <a:endParaRPr lang="it-IT" sz="3600" dirty="0">
              <a:solidFill>
                <a:srgbClr val="003E1C"/>
              </a:solidFill>
              <a:latin typeface="Harlow Solid Italic" pitchFamily="82" charset="0"/>
            </a:endParaRPr>
          </a:p>
        </p:txBody>
      </p:sp>
      <p:pic>
        <p:nvPicPr>
          <p:cNvPr id="5122" name="Picture 2" descr="C:\Users\utente\Desktop\Maestra Enza\FOTO SCUOLA  I QUADR 2018-2019\lezione di scienze alla LIM\IMG_20181013_101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760310"/>
            <a:ext cx="3185027" cy="238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tente\Desktop\Maestra Enza\FOTO SCUOLA  I QUADR 2018-2019\lezione di scienze alla LIM\IMG_20181013_101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63" y="4437112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tente\Desktop\Maestra Enza\FOTO SCUOLA  I QUADR 2018-2019\lezione di scienze alla LIM\IMG_20181013_101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90" y="1772815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tente\Desktop\Maestra Enza\FOTO SCUOLA  I QUADR 2018-2019\lezione di scienze alla LIM\IMG_20181013_1011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81128"/>
            <a:ext cx="2824987" cy="2118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tente\Desktop\Maestra Enza\FOTO SCUOLA  I QUADR 2018-2019\lezione di scienze alla LIM\lab_home_scienzeascuol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tente\Desktop\Maestra Enza\FOTO SCUOLA  I QUADR 2018-2019\lezione di scienze alla LIM\lab_home_scienzeascuol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2920"/>
            <a:ext cx="1205880" cy="120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8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</a:schemeClr>
            </a:gs>
            <a:gs pos="41000">
              <a:srgbClr val="FFC0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92D050"/>
                </a:solidFill>
                <a:latin typeface="Harlow Solid Italic" pitchFamily="82" charset="0"/>
              </a:rPr>
              <a:t>1 dicembre 2018</a:t>
            </a:r>
            <a:br>
              <a:rPr lang="it-IT" sz="3200" dirty="0" smtClean="0">
                <a:solidFill>
                  <a:srgbClr val="92D050"/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rgbClr val="92D050"/>
                </a:solidFill>
                <a:latin typeface="Harlow Solid Italic" pitchFamily="82" charset="0"/>
              </a:rPr>
              <a:t>‘’Fritti’’ natalizi realizzati con il lievito madre</a:t>
            </a:r>
            <a:br>
              <a:rPr lang="it-IT" sz="3200" dirty="0" smtClean="0">
                <a:solidFill>
                  <a:srgbClr val="92D050"/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rgbClr val="92D050"/>
                </a:solidFill>
                <a:latin typeface="Harlow Solid Italic" pitchFamily="82" charset="0"/>
              </a:rPr>
              <a:t>classi quarte</a:t>
            </a:r>
            <a:endParaRPr lang="it-IT" sz="3200" dirty="0">
              <a:solidFill>
                <a:srgbClr val="92D050"/>
              </a:solidFill>
              <a:latin typeface="Harlow Solid Italic" pitchFamily="82" charset="0"/>
            </a:endParaRPr>
          </a:p>
        </p:txBody>
      </p:sp>
      <p:pic>
        <p:nvPicPr>
          <p:cNvPr id="7170" name="Picture 2" descr="C:\Users\utente\Desktop\Maestra Enza\FOTO SCUOLA  I QUADR 2018-2019\Aspettando il Natale\QUARTE\Fritti primo dicembre\95245cb4-dabc-4283-983d-659c2d69ce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68980"/>
            <a:ext cx="3024336" cy="1814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tente\Desktop\Maestra Enza\FOTO SCUOLA  I QUADR 2018-2019\Aspettando il Natale\QUARTE\Fritti primo dicembre\837a3d5a-5bca-48e2-9284-95be5760fe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68980"/>
            <a:ext cx="3240000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tente\Desktop\Maestra Enza\FOTO SCUOLA  I QUADR 2018-2019\Aspettando il Natale\QUARTE\Fritti primo dicembre\76ff290e-8d7d-4c67-8545-7a0c5c04b4b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90497"/>
            <a:ext cx="199822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tente\Desktop\Maestra Enza\FOTO SCUOLA  I QUADR 2018-2019\Aspettando il Natale\QUARTE\Fritti primo dicembre\ccab0ac0-5315-45ac-9a21-1e20aa79579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92" y="4121525"/>
            <a:ext cx="1746195" cy="2328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tente\Desktop\Maestra Enza\FOTO SCUOLA  I QUADR 2018-2019\Aspettando il Natale\QUARTE\Fritti primo dicembre\33fc4d9a-56b9-4b37-8a3e-fc5d01a234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96250"/>
            <a:ext cx="194421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tente\Desktop\Maestra Enza\FOTO SCUOLA  I QUADR 2018-2019\Aspettando il Natale\essere-felici-smi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04217"/>
            <a:ext cx="1644774" cy="1496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0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70C0"/>
                </a:solidFill>
                <a:latin typeface="Harlow Solid Italic" pitchFamily="82" charset="0"/>
              </a:rPr>
              <a:t>17 </a:t>
            </a:r>
            <a:r>
              <a:rPr lang="it-IT" dirty="0">
                <a:solidFill>
                  <a:srgbClr val="0070C0"/>
                </a:solidFill>
                <a:latin typeface="Harlow Solid Italic" pitchFamily="82" charset="0"/>
              </a:rPr>
              <a:t>settembre </a:t>
            </a:r>
            <a:r>
              <a:rPr lang="it-IT" dirty="0" smtClean="0">
                <a:solidFill>
                  <a:srgbClr val="0070C0"/>
                </a:solidFill>
                <a:latin typeface="Harlow Solid Italic" pitchFamily="82" charset="0"/>
              </a:rPr>
              <a:t>2018</a:t>
            </a:r>
            <a:r>
              <a:rPr lang="it-IT" dirty="0">
                <a:solidFill>
                  <a:srgbClr val="0070C0"/>
                </a:solidFill>
                <a:latin typeface="Harlow Solid Italic" pitchFamily="82" charset="0"/>
              </a:rPr>
              <a:t/>
            </a:r>
            <a:br>
              <a:rPr lang="it-IT" dirty="0">
                <a:solidFill>
                  <a:srgbClr val="0070C0"/>
                </a:solidFill>
                <a:latin typeface="Harlow Solid Italic" pitchFamily="82" charset="0"/>
              </a:rPr>
            </a:br>
            <a:r>
              <a:rPr lang="it-IT" dirty="0">
                <a:solidFill>
                  <a:srgbClr val="0070C0"/>
                </a:solidFill>
                <a:latin typeface="Harlow Solid Italic" pitchFamily="82" charset="0"/>
              </a:rPr>
              <a:t>Inizio attività didattiche</a:t>
            </a:r>
          </a:p>
        </p:txBody>
      </p:sp>
      <p:pic>
        <p:nvPicPr>
          <p:cNvPr id="1027" name="Picture 3" descr="C:\Users\utente\Desktop\Maestra Enza\FOTO SCUOLA  I QUADR 2018-2019\ACCOGLIENZA  17 SETTEMBRE\a9f894ef-4dc6-4cb6-b7a9-0bb2a230a7f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40" y="1916832"/>
            <a:ext cx="5520613" cy="41404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ACCOGLIENZA  17 SETTEMBRE\primo-giorno-di-scuola-758x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6627">
            <a:off x="588012" y="4054259"/>
            <a:ext cx="2304256" cy="1155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9" name="Picture 5" descr="C:\Users\utente\Desktop\Maestra Enza\FOTO SCUOLA  I QUADR 2018-2019\ACCOGLIENZA  17 SETTEMBRE\primo-giorno-di-scuola-758x3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817">
            <a:off x="5959821" y="4072199"/>
            <a:ext cx="2601863" cy="13043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781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</a:schemeClr>
            </a:gs>
            <a:gs pos="41000">
              <a:srgbClr val="FFC0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Desktop\Maestra Enza\FOTO SCUOLA  I QUADR 2018-2019\Aspettando il Natale\QUARTE\Fritti primo dicembre\86dc2920-09de-4f40-a6b7-8f337a31a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4679"/>
            <a:ext cx="2664296" cy="3552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tente\Desktop\Maestra Enza\FOTO SCUOLA  I QUADR 2018-2019\Aspettando il Natale\QUARTE\Fritti primo dicembre\c7b5915d-38dd-4172-9c7f-7c04954cb0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59" y="524680"/>
            <a:ext cx="2736303" cy="3648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00875"/>
            <a:ext cx="2700300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utente\Desktop\Maestra Enza\FOTO SCUOLA  I QUADR 2018-2019\Aspettando il Natale\QUARTE\Fritti primo dicembre\dicembre-mesi-dellanno-11314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708" y="524679"/>
            <a:ext cx="1921396" cy="1505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tente\Desktop\Maestra Enza\FOTO SCUOLA  I QUADR 2018-2019\Aspettando il Natale\QUARTE\Fritti primo dicembre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9" y="4437112"/>
            <a:ext cx="2419350" cy="189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tente\Desktop\Maestra Enza\FOTO SCUOLA  I QUADR 2018-2019\Aspettando il Natale\QUARTE\Fritti primo dicembre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66" y="4437112"/>
            <a:ext cx="2419350" cy="189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6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9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rgbClr val="002060"/>
                </a:solidFill>
                <a:latin typeface="Harlow Solid Italic" pitchFamily="82" charset="0"/>
              </a:rPr>
              <a:t>5 dicembre 2018</a:t>
            </a:r>
            <a:br>
              <a:rPr lang="it-IT" sz="3600" dirty="0" smtClean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sz="3600" dirty="0">
                <a:solidFill>
                  <a:srgbClr val="002060"/>
                </a:solidFill>
                <a:latin typeface="Harlow Solid Italic" pitchFamily="82" charset="0"/>
              </a:rPr>
              <a:t>P</a:t>
            </a:r>
            <a:r>
              <a:rPr lang="it-IT" sz="3600" dirty="0" smtClean="0">
                <a:solidFill>
                  <a:srgbClr val="002060"/>
                </a:solidFill>
                <a:latin typeface="Harlow Solid Italic" pitchFamily="82" charset="0"/>
              </a:rPr>
              <a:t>rima gara di ‘’</a:t>
            </a:r>
            <a:r>
              <a:rPr lang="it-IT" sz="3600" dirty="0" err="1" smtClean="0">
                <a:solidFill>
                  <a:srgbClr val="002060"/>
                </a:solidFill>
                <a:latin typeface="Harlow Solid Italic" pitchFamily="82" charset="0"/>
              </a:rPr>
              <a:t>problem</a:t>
            </a:r>
            <a:r>
              <a:rPr lang="it-IT" sz="3600" dirty="0" smtClean="0">
                <a:solidFill>
                  <a:srgbClr val="002060"/>
                </a:solidFill>
                <a:latin typeface="Harlow Solid Italic" pitchFamily="82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Harlow Solid Italic" pitchFamily="82" charset="0"/>
              </a:rPr>
              <a:t>solving</a:t>
            </a:r>
            <a:r>
              <a:rPr lang="it-IT" sz="3600" dirty="0" smtClean="0">
                <a:solidFill>
                  <a:srgbClr val="002060"/>
                </a:solidFill>
                <a:latin typeface="Harlow Solid Italic" pitchFamily="82" charset="0"/>
              </a:rPr>
              <a:t>’’</a:t>
            </a:r>
            <a:br>
              <a:rPr lang="it-IT" sz="3600" dirty="0" smtClean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sz="3600" dirty="0" smtClean="0">
                <a:solidFill>
                  <a:srgbClr val="002060"/>
                </a:solidFill>
                <a:latin typeface="Harlow Solid Italic" pitchFamily="82" charset="0"/>
              </a:rPr>
              <a:t>classi quinte</a:t>
            </a:r>
            <a:endParaRPr lang="it-IT" sz="3600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1026" name="Picture 2" descr="C:\Users\utente\Desktop\Maestra Enza\FOTO SCUOLA  I QUADR 2018-2019\5-12-18 gara di problem solving\IMG_20181205_0848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844824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5-12-18 gara di problem solving\IMG_20181205_084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19" y="1875803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5-12-18 gara di problem solving\0a50628f-ab69-469b-bc90-dd42b69dd8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840" y="2204864"/>
            <a:ext cx="2124283" cy="159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Maestra Enza\FOTO SCUOLA  I QUADR 2018-2019\5-12-18 gara di problem solving\IMG_20181205_0936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77072"/>
            <a:ext cx="3286333" cy="246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tente\Desktop\Maestra Enza\FOTO SCUOLA  I QUADR 2018-2019\2 gara di problem solving 15 gennaio\pormat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13176"/>
            <a:ext cx="1835332" cy="869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tente\Desktop\Maestra Enza\FOTO SCUOLA  I QUADR 2018-2019\2 gara di problem solving 15 gennaio\pormat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580" y="5019404"/>
            <a:ext cx="1822185" cy="86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81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9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Harlow Solid Italic" pitchFamily="82" charset="0"/>
              </a:rPr>
              <a:t>Laboratorio linguistico</a:t>
            </a:r>
            <a:br>
              <a:rPr lang="it-IT" dirty="0" smtClean="0">
                <a:solidFill>
                  <a:srgbClr val="FF0000"/>
                </a:solidFill>
                <a:latin typeface="Harlow Solid Italic" pitchFamily="82" charset="0"/>
              </a:rPr>
            </a:br>
            <a:r>
              <a:rPr lang="it-IT" dirty="0" smtClean="0">
                <a:solidFill>
                  <a:srgbClr val="FF0000"/>
                </a:solidFill>
                <a:latin typeface="Harlow Solid Italic" pitchFamily="82" charset="0"/>
              </a:rPr>
              <a:t>classe prima</a:t>
            </a:r>
            <a:endParaRPr lang="it-IT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  <p:pic>
        <p:nvPicPr>
          <p:cNvPr id="1026" name="Picture 2" descr="C:\Users\utente\Desktop\Maestra Enza\FOTO SCUOLA  I QUADR 2018-2019\CLASSE PRIMA\LABORATORIO LINGUISTICO\75919423-b705-4d97-8cd1-a17a6d25ba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4" y="1815738"/>
            <a:ext cx="3534462" cy="199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CLASSE PRIMA\LABORATORIO LINGUISTICO\a9c80c8a-9fcb-400f-aee2-85ef8cd67f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00" y="1760774"/>
            <a:ext cx="3729674" cy="210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CLASSE PRIMA\LABORATORIO LINGUISTICO\b7df0061-ca41-49ff-bcb7-a1fd11c41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49080"/>
            <a:ext cx="4324076" cy="243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7FD6"/>
            </a:gs>
            <a:gs pos="9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  <a:t>11 dicembre 2018</a:t>
            </a:r>
            <a:b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rgbClr val="002060"/>
                </a:solidFill>
                <a:latin typeface="Harlow Solid Italic" pitchFamily="82" charset="0"/>
              </a:rPr>
              <a:t>Visita delle classi quinte alla Scuola secondaria di primo grado</a:t>
            </a:r>
            <a:endParaRPr lang="it-IT" sz="3200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2050" name="Picture 2" descr="C:\Users\utente\Desktop\Maestra Enza\FOTO SCUOLA  I QUADR 2018-2019\11-12-18 visita delle quinte alla scuola secondaria\27cad59e-3506-4c63-a084-b802283e8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2791"/>
            <a:ext cx="2745600" cy="205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Maestra Enza\FOTO SCUOLA  I QUADR 2018-2019\11-12-18 visita delle quinte alla scuola secondaria\2741aa3b-29e3-4a0e-94a4-c13f0efb63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770" y="1628800"/>
            <a:ext cx="2745600" cy="205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Maestra Enza\FOTO SCUOLA  I QUADR 2018-2019\11-12-18 visita delle quinte alla scuola secondaria\1bfa33ad-5e35-42ff-b2b3-c3a1c0f336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06837"/>
            <a:ext cx="2745600" cy="205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Maestra Enza\FOTO SCUOLA  I QUADR 2018-2019\11-12-18 visita delle quinte alla scuola secondaria\81673a3c-a56d-4b0a-bf56-432b24b82d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2745600" cy="205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tente\Desktop\Maestra Enza\FOTO SCUOLA  I QUADR 2018-2019\11-12-18 visita delle quinte alla scuola secondaria\2628723c-65cb-4295-948e-56e0e036f4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00" y="4240560"/>
            <a:ext cx="2745600" cy="205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tente\Desktop\Maestra Enza\FOTO SCUOLA  I QUADR 2018-2019\11-12-18 visita delle quinte alla scuola secondaria\b2ff0334-5469-4a1c-b234-125ccf3311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91" y="4113076"/>
            <a:ext cx="3033632" cy="2275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8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8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468052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  <a:latin typeface="Harlow Solid Italic" pitchFamily="82" charset="0"/>
              </a:rPr>
              <a:t>Laboratorio d’inglese</a:t>
            </a:r>
            <a:br>
              <a:rPr lang="it-IT" dirty="0" smtClean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dirty="0" smtClean="0">
                <a:solidFill>
                  <a:srgbClr val="002060"/>
                </a:solidFill>
                <a:latin typeface="Harlow Solid Italic" pitchFamily="82" charset="0"/>
              </a:rPr>
              <a:t>classe prima</a:t>
            </a:r>
            <a:endParaRPr lang="it-IT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1026" name="Picture 2" descr="C:\Users\utente\Desktop\Maestra Enza\FOTO SCUOLA  I QUADR 2018-2019\CLASSE PRIMA\FOTO RICORDO FINE LABORATORIO DI INGLESE\ce750286-771b-43ae-9607-86c9b8866f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192688" cy="464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tente\Desktop\Maestra Enza\FOTO SCUOLA  I QUADR 2018-2019\CLASSE PRIMA\bandiera_italiana_e_inglese_thinkstockphotos-509823097 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9553">
            <a:off x="242879" y="642143"/>
            <a:ext cx="2123728" cy="1118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tente\Desktop\Maestra Enza\FOTO SCUOLA  I QUADR 2018-2019\CLASSE PRIMA\bandiera_italiana_e_inglese_thinkstockphotos-509823097 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039">
            <a:off x="6838557" y="991036"/>
            <a:ext cx="1994776" cy="105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9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29670" y="274638"/>
            <a:ext cx="3586545" cy="1143000"/>
          </a:xfrm>
        </p:spPr>
        <p:txBody>
          <a:bodyPr>
            <a:normAutofit/>
          </a:bodyPr>
          <a:lstStyle/>
          <a:p>
            <a:r>
              <a:rPr lang="it-IT" sz="6600" dirty="0" smtClean="0">
                <a:solidFill>
                  <a:srgbClr val="003E1C"/>
                </a:solidFill>
                <a:latin typeface="Harlow Solid Italic" pitchFamily="82" charset="0"/>
              </a:rPr>
              <a:t>Natale</a:t>
            </a:r>
            <a:endParaRPr lang="it-IT" sz="6600" dirty="0">
              <a:solidFill>
                <a:srgbClr val="003E1C"/>
              </a:solidFill>
              <a:latin typeface="Harlow Solid Italic" pitchFamily="82" charset="0"/>
            </a:endParaRPr>
          </a:p>
        </p:txBody>
      </p:sp>
      <p:pic>
        <p:nvPicPr>
          <p:cNvPr id="4098" name="Picture 2" descr="C:\Users\utente\Desktop\Maestra Enza\FOTO SCUOLA  I QUADR 2018-2019\Aspettando il Natale\PANO_20181218_101949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87357"/>
            <a:ext cx="4320480" cy="5352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tente\Desktop\Maestra Enza\FOTO SCUOLA  I QUADR 2018-2019\Aspettando il Natale\bells-16084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9754">
            <a:off x="-7625" y="1385218"/>
            <a:ext cx="2455632" cy="246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tente\Desktop\Maestra Enza\FOTO SCUOLA  I QUADR 2018-2019\Aspettando il Natale\NATALE-20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9164">
            <a:off x="6710242" y="457570"/>
            <a:ext cx="2433758" cy="10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94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8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  <a:latin typeface="Harlow Solid Italic" pitchFamily="82" charset="0"/>
              </a:rPr>
              <a:t>Laboratorio artistico</a:t>
            </a:r>
            <a:br>
              <a:rPr lang="it-IT" dirty="0" smtClean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dirty="0" smtClean="0">
                <a:solidFill>
                  <a:srgbClr val="002060"/>
                </a:solidFill>
                <a:latin typeface="Harlow Solid Italic" pitchFamily="82" charset="0"/>
              </a:rPr>
              <a:t>classe prima</a:t>
            </a:r>
            <a:endParaRPr lang="it-IT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1026" name="Picture 2" descr="C:\Users\utente\Desktop\Maestra Enza\FOTO SCUOLA  I QUADR 2018-2019\CLASSE PRIMA\LABORATOTIO ARTISTICO\03a23a1a-b609-4ffa-aa8a-a3f46acb0d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9" y="1988840"/>
            <a:ext cx="3708291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CLASSE PRIMA\LABORATOTIO ARTISTICO\3eeaa46c-d813-4923-9ac6-aaa74282e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42" y="1988840"/>
            <a:ext cx="3708291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CLASSE PRIMA\LABORATOTIO ARTISTICO\39d5fc32-68b8-4063-9fa9-2acdf4df6e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65104"/>
            <a:ext cx="3600400" cy="2027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tente\Desktop\Maestra Enza\FOTO SCUOLA  I QUADR 2018-2019\Aspettando il Natale\bells-160841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9946">
            <a:off x="166934" y="4293096"/>
            <a:ext cx="1974553" cy="19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tente\Desktop\Maestra Enza\FOTO SCUOLA  I QUADR 2018-2019\Aspettando il Natale\NATALE-201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899">
            <a:off x="6019379" y="4770701"/>
            <a:ext cx="3189205" cy="13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8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9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336704" cy="1143000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C00000"/>
                </a:solidFill>
                <a:latin typeface="Harlow Solid Italic" pitchFamily="82" charset="0"/>
              </a:rPr>
              <a:t>Laboratorio artistico-creativo</a:t>
            </a:r>
            <a:br>
              <a:rPr lang="it-IT" sz="3600" dirty="0" smtClean="0">
                <a:solidFill>
                  <a:srgbClr val="C00000"/>
                </a:solidFill>
                <a:latin typeface="Harlow Solid Italic" pitchFamily="82" charset="0"/>
              </a:rPr>
            </a:br>
            <a:r>
              <a:rPr lang="it-IT" sz="3600" dirty="0" smtClean="0">
                <a:solidFill>
                  <a:srgbClr val="C00000"/>
                </a:solidFill>
                <a:latin typeface="Harlow Solid Italic" pitchFamily="82" charset="0"/>
              </a:rPr>
              <a:t>classi terze</a:t>
            </a:r>
            <a:endParaRPr lang="it-IT" sz="3600" dirty="0">
              <a:solidFill>
                <a:srgbClr val="C00000"/>
              </a:solidFill>
              <a:latin typeface="Harlow Solid Italic" pitchFamily="82" charset="0"/>
            </a:endParaRPr>
          </a:p>
        </p:txBody>
      </p:sp>
      <p:pic>
        <p:nvPicPr>
          <p:cNvPr id="3075" name="Picture 3" descr="C:\Users\utente\Desktop\Maestra Enza\FOTO SCUOLA  I QUADR 2018-2019\Aspettando il Natale\FOTO NATALE ENZA LIPARI\4f891313-2c56-4fbc-b4de-e2aedbdb45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2" y="1656566"/>
            <a:ext cx="1935692" cy="258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Maestra Enza\FOTO SCUOLA  I QUADR 2018-2019\Aspettando il Natale\FOTO NATALE ENZA LIPARI\8f8e87a2-0580-4eea-a710-33a5574f0ec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72968"/>
            <a:ext cx="1911088" cy="254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tente\Desktop\Maestra Enza\FOTO SCUOLA  I QUADR 2018-2019\Aspettando il Natale\FOTO NATALE ENZA LIPARI\88858053-9e9c-4749-9365-a942e80d31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9" y="4508415"/>
            <a:ext cx="1512696" cy="2016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tente\Desktop\Maestra Enza\FOTO SCUOLA  I QUADR 2018-2019\Aspettando il Natale\81e8c488-0fab-4fa0-aacf-31072a4f513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57612"/>
            <a:ext cx="1777301" cy="2625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tente\Desktop\Maestra Enza\FOTO SCUOLA  I QUADR 2018-2019\Aspettando il Natale\d24638fd-e4de-4bb8-91fd-e4c8b5d339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97" y="1623526"/>
            <a:ext cx="1717392" cy="264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tente\Desktop\Maestra Enza\FOTO SCUOLA  I QUADR 2018-2019\Aspettando il Natale\FOTO NATALE ENZA LIPARI\fc9b28c0-8b7d-46f9-b8a0-23b39a70aca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32" y="4508415"/>
            <a:ext cx="2759203" cy="2069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4508415"/>
            <a:ext cx="1512697" cy="2016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utente\Desktop\Maestra Enza\FOTO SCUOLA 1°quadr 2018\downloa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3514"/>
            <a:ext cx="1199580" cy="84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tente\Desktop\Maestra Enza\FOTO SCUOLA 1°quadr 2018\downloa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50" y="399820"/>
            <a:ext cx="1271588" cy="90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utente\Desktop\Maestra Enza\FOTO SCUOLA  I QUADR 2018-2019\Aspettando il Natale\NATALE-201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66" y="4175494"/>
            <a:ext cx="2097127" cy="9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08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6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  <a:t>Laboratorio artistico-creativo </a:t>
            </a:r>
            <a:b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</a:br>
            <a: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  <a:t>classi quarte</a:t>
            </a:r>
            <a:endParaRPr lang="it-IT" sz="3600" dirty="0">
              <a:solidFill>
                <a:srgbClr val="FFC000"/>
              </a:solidFill>
              <a:latin typeface="Harlow Solid Italic" pitchFamily="82" charset="0"/>
            </a:endParaRPr>
          </a:p>
        </p:txBody>
      </p:sp>
      <p:pic>
        <p:nvPicPr>
          <p:cNvPr id="6147" name="Picture 3" descr="C:\Users\utente\Desktop\Maestra Enza\FOTO SCUOLA  I QUADR 2018-2019\Aspettando il Natale\QUARTE\7acb5792-d3e2-41b7-85ed-8377fd94a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184196" cy="1638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tente\Desktop\Maestra Enza\FOTO SCUOLA  I QUADR 2018-2019\Aspettando il Natale\QUARTE\14bbc1ac-4d94-42d3-8a29-ee00f960e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04" y="1628800"/>
            <a:ext cx="2158589" cy="161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tente\Desktop\Maestra Enza\FOTO SCUOLA  I QUADR 2018-2019\Aspettando il Natale\QUARTE\77997e47-9e01-41ad-a2bd-51f72b526e7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42257"/>
            <a:ext cx="3548826" cy="2120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tente\Desktop\Maestra Enza\FOTO SCUOLA  I QUADR 2018-2019\Aspettando il Natale\QUARTE\85714c5d-a5a5-4e05-b5e9-2af60f3fb57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37351"/>
            <a:ext cx="2039461" cy="1529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tente\Desktop\Maestra Enza\FOTO SCUOLA  I QUADR 2018-2019\Aspettando il Natale\QUARTE\adc8c480-9abc-422c-b47b-64be705d0c9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4" y="4273089"/>
            <a:ext cx="288032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tente\Desktop\Maestra Enza\FOTO SCUOLA  I QUADR 2018-2019\Aspettando il Natale\NATALE-201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55" y="3068960"/>
            <a:ext cx="3771852" cy="16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u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9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00B050"/>
                </a:solidFill>
                <a:latin typeface="Harlow Solid Italic" pitchFamily="82" charset="0"/>
              </a:rPr>
              <a:t>Realizzazione di un </a:t>
            </a:r>
            <a:r>
              <a:rPr lang="it-IT" sz="3600" dirty="0" err="1" smtClean="0">
                <a:solidFill>
                  <a:srgbClr val="00B050"/>
                </a:solidFill>
                <a:latin typeface="Harlow Solid Italic" pitchFamily="82" charset="0"/>
              </a:rPr>
              <a:t>lapbook</a:t>
            </a:r>
            <a:r>
              <a:rPr lang="it-IT" sz="3600" dirty="0" smtClean="0">
                <a:solidFill>
                  <a:srgbClr val="00B050"/>
                </a:solidFill>
                <a:latin typeface="Harlow Solid Italic" pitchFamily="82" charset="0"/>
              </a:rPr>
              <a:t> sul Natale</a:t>
            </a:r>
            <a:br>
              <a:rPr lang="it-IT" sz="3600" dirty="0" smtClean="0">
                <a:solidFill>
                  <a:srgbClr val="00B050"/>
                </a:solidFill>
                <a:latin typeface="Harlow Solid Italic" pitchFamily="82" charset="0"/>
              </a:rPr>
            </a:br>
            <a:r>
              <a:rPr lang="it-IT" sz="3600" dirty="0" smtClean="0">
                <a:solidFill>
                  <a:srgbClr val="00B050"/>
                </a:solidFill>
                <a:latin typeface="Harlow Solid Italic" pitchFamily="82" charset="0"/>
              </a:rPr>
              <a:t>classi quinte</a:t>
            </a:r>
            <a:endParaRPr lang="it-IT" sz="3600" dirty="0">
              <a:solidFill>
                <a:srgbClr val="00B050"/>
              </a:solidFill>
              <a:latin typeface="Harlow Solid Italic" pitchFamily="82" charset="0"/>
            </a:endParaRPr>
          </a:p>
        </p:txBody>
      </p:sp>
      <p:pic>
        <p:nvPicPr>
          <p:cNvPr id="1026" name="Picture 2" descr="C:\Users\utente\Desktop\Maestra Enza\FOTO SCUOLA  I QUADR 2018-2019\LAPBOOK NATALE\0d7f5a6e-775b-44db-aaac-fa14431ca8c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4" y="1376772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LAPBOOK NATALE\1ce426d6-8a94-4658-aa98-5b24e867a6d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493718"/>
            <a:ext cx="2664387" cy="1998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Maestra Enza\FOTO SCUOLA primo quadrimestre 2017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17232"/>
            <a:ext cx="1353825" cy="1084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tente\Desktop\Maestra Enza\FOTO SCUOLA  I QUADR 2018-2019\LAPBOOK NATALE\5ab949e4-2371-4c15-ad3b-6f2acaf23cc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93717"/>
            <a:ext cx="2376262" cy="1782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tente\Desktop\Maestra Enza\FOTO SCUOLA  I QUADR 2018-2019\LAPBOOK NATALE\5df06818-4130-422f-9483-2cbb082656c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7" y="3477006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tente\Desktop\Maestra Enza\FOTO SCUOLA  I QUADR 2018-2019\LAPBOOK NATALE\c47988cb-428d-47e8-bbd6-760879db37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270" y="3573016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tente\Desktop\Maestra Enza\FOTO SCUOLA  I QUADR 2018-2019\LAPBOOK NATALE\873d296f-590a-4612-96e1-5b11170b5c5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39" y="3492007"/>
            <a:ext cx="2403795" cy="3205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74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32000">
              <a:srgbClr val="D4DEFF"/>
            </a:gs>
            <a:gs pos="67000">
              <a:srgbClr val="D4DEFF"/>
            </a:gs>
            <a:gs pos="100000">
              <a:srgbClr val="96AB94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Maestra Enza\FOTO SCUOLA  I QUADR 2018-2019\ACCOGLIENZA  17 SETTEMBRE\28963d33-5630-4912-af7d-3ceb8ccbbf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576">
            <a:off x="4860032" y="3615696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 descr="C:\Users\utente\Desktop\Maestra Enza\FOTO SCUOLA  I QUADR 2018-2019\ACCOGLIENZA  17 SETTEMBRE\6edb8c79-e1ac-459b-a6b2-d2232442fc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933">
            <a:off x="612209" y="497359"/>
            <a:ext cx="3300355" cy="2475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C:\Users\utente\Desktop\Maestra Enza\FOTO SCUOLA  I QUADR 2018-2019\ACCOGLIENZA  17 SETTEMBRE\218a8e08-8073-4e57-98d6-cd94551fd22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1843">
            <a:off x="720260" y="3687704"/>
            <a:ext cx="326436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474">
            <a:off x="4345733" y="626582"/>
            <a:ext cx="3780374" cy="2835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6" name="Picture 8" descr="C:\Users\utente\Desktop\Maestra Enza\FOTO SCUOLA  I QUADR 2018-2019\ACCOGLIENZA  17 SETTEMBRE\a-smi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26" y="3053161"/>
            <a:ext cx="1113023" cy="1113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8613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rgbClr val="C00000"/>
            </a:gs>
            <a:gs pos="9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Maestra Enza\FOTO SCUOLA  I QUADR 2018-2019\LAPBOOK NATALE\d2d6c2fe-7636-48a7-9f12-83863c196f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50" y="321149"/>
            <a:ext cx="1853952" cy="2471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Maestra Enza\FOTO SCUOLA  I QUADR 2018-2019\LAPBOOK NATALE\ef62d10d-0b68-46ca-a2fe-61ed4b21bc8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039" y="4017234"/>
            <a:ext cx="1925960" cy="256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Maestra Enza\FOTO SCUOLA  I QUADR 2018-2019\LAPBOOK NATALE\75d22fd7-ab10-43f0-9fd1-525328a330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6" y="332656"/>
            <a:ext cx="1925960" cy="256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Maestra Enza\FOTO SCUOLA  I QUADR 2018-2019\LAPBOOK NATALE\7c3807b9-862a-4bd2-8b0c-73c58ebc90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Maestra Enza\FOTO SCUOLA  I QUADR 2018-2019\LAPBOOK NATALE\dff05896-83a1-42ba-b894-893b79f9a8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49080"/>
            <a:ext cx="307234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tente\Desktop\Maestra Enza\FOTO SCUOLA  I QUADR 2018-2019\LAPBOOK NATALE\a662d539-52a7-498d-8797-e8c70d3acce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36" y="308914"/>
            <a:ext cx="3512165" cy="263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tente\Desktop\Maestra Enza\FOTO SCUOLA  I QUADR 2018-2019\Aspettando il Natale\NATALE-201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11" y="2775217"/>
            <a:ext cx="3771852" cy="16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9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E1C"/>
            </a:gs>
            <a:gs pos="6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  <a:t>Realizzazione di ghirlande natalizie</a:t>
            </a:r>
            <a:b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</a:br>
            <a: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  <a:t>classi quinte</a:t>
            </a:r>
            <a:endParaRPr lang="it-IT" sz="3600" dirty="0">
              <a:solidFill>
                <a:srgbClr val="FFC000"/>
              </a:solidFill>
              <a:latin typeface="Harlow Solid Italic" pitchFamily="82" charset="0"/>
            </a:endParaRPr>
          </a:p>
        </p:txBody>
      </p:sp>
      <p:pic>
        <p:nvPicPr>
          <p:cNvPr id="4098" name="Picture 2" descr="C:\Users\utente\Desktop\Maestra Enza\FOTO SCUOLA  I QUADR 2018-2019\Aspettando il Natale\REALIZZAZIONE GHIRLANDE\3c483412-f45d-47d4-bc62-2dde9f391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3"/>
            <a:ext cx="1440160" cy="1920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Desktop\Maestra Enza\FOTO SCUOLA  I QUADR 2018-2019\Aspettando il Natale\REALIZZAZIONE GHIRLANDE\7f1928a1-b6a6-4bc7-a413-27b82945c6f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31496"/>
            <a:ext cx="1405125" cy="187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tente\Desktop\Maestra Enza\FOTO SCUOLA  I QUADR 2018-2019\Aspettando il Natale\REALIZZAZIONE GHIRLANDE\8e0fdb34-992b-4f48-887a-71897dff4a2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28" y="4437693"/>
            <a:ext cx="2471936" cy="1853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tente\Desktop\Maestra Enza\FOTO SCUOLA  I QUADR 2018-2019\Aspettando il Natale\REALIZZAZIONE GHIRLANDE\d2561a85-cb57-4b7a-a687-dd7a86928db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38" y="4509120"/>
            <a:ext cx="2471936" cy="1853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tente\Desktop\Maestra Enza\FOTO SCUOLA  I QUADR 2018-2019\Aspettando il Natale\REALIZZAZIONE GHIRLANDE\258db4ab-32c8-4cf5-8e03-3c062286fc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75" y="4448425"/>
            <a:ext cx="2471936" cy="185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tente\Desktop\Maestra Enza\FOTO SCUOLA  I QUADR 2018-2019\Aspettando il Natale\REALIZZAZIONE GHIRLANDE\3e91e412-51fb-42c3-bd3d-b962f756310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31496"/>
            <a:ext cx="1405125" cy="187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tente\Desktop\Maestra Enza\FOTO SCUOLA  I QUADR 2018-2019\Aspettando il Natale\REALIZZAZIONE GHIRLANDE\c3e450c5-0243-4db7-a8d4-66e75d5178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54" y="1568144"/>
            <a:ext cx="1377638" cy="1836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tente\Desktop\Maestra Enza\FOTO SCUOLA  I QUADR 2018-2019\Aspettando il Natale\REALIZZAZIONE GHIRLANDE\302cb7b1-a79a-429e-9445-b1310baaedb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343" y="1568144"/>
            <a:ext cx="1377639" cy="1836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tente\Desktop\Maestra Enza\FOTO SCUOLA  I QUADR 2018-2019\Aspettando il Natale\NATALE-201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11" y="3187824"/>
            <a:ext cx="3771852" cy="16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9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conveyor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E1C"/>
            </a:gs>
            <a:gs pos="6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Maestra Enza\FOTO SCUOLA  I QUADR 2018-2019\Aspettando il Natale\REALIZZAZIONE GHIRLANDE\IMG_2018-12-10_21-01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3"/>
            <a:ext cx="4248473" cy="424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Desktop\Maestra Enza\FOTO SCUOLA  I QUADR 2018-2019\Aspettando il Natale\REALIZZAZIONE GHIRLANDE\IMG_2018-12-10_21-07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19" y="2420888"/>
            <a:ext cx="4213257" cy="4213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Maestra Enza\FOTO SCUOLA 1°quadr 2018\Babbo-Nat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83114"/>
            <a:ext cx="1825179" cy="1851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Maestra Enza\FOTO SCUOLA 1°quadr 2018\284-babbo-natale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81" y="387717"/>
            <a:ext cx="3145532" cy="188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2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u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rgbClr val="A31809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4680520" cy="1143000"/>
          </a:xfrm>
        </p:spPr>
        <p:txBody>
          <a:bodyPr/>
          <a:lstStyle/>
          <a:p>
            <a:r>
              <a:rPr lang="it-IT" dirty="0" smtClean="0">
                <a:solidFill>
                  <a:srgbClr val="FFFF00"/>
                </a:solidFill>
                <a:latin typeface="Harlow Solid Italic" pitchFamily="82" charset="0"/>
              </a:rPr>
              <a:t>Mercatini natalizi</a:t>
            </a:r>
            <a:endParaRPr lang="it-IT" dirty="0">
              <a:solidFill>
                <a:srgbClr val="FFFF00"/>
              </a:solidFill>
              <a:latin typeface="Harlow Solid Italic" pitchFamily="82" charset="0"/>
            </a:endParaRPr>
          </a:p>
        </p:txBody>
      </p:sp>
      <p:pic>
        <p:nvPicPr>
          <p:cNvPr id="6146" name="Picture 2" descr="C:\Users\utente\Desktop\Maestra Enza\FOTO SCUOLA  I QUADR 2018-2019\Mercatini\PANO_20181214_1620133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46" y="1561537"/>
            <a:ext cx="288032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tente\Desktop\Maestra Enza\FOTO SCUOLA  I QUADR 2018-2019\Mercatini\ea490ab8-ce4c-446e-836c-e4ea1cf6654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69" y="1593599"/>
            <a:ext cx="2790636" cy="2092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tente\Desktop\Maestra Enza\FOTO SCUOLA  I QUADR 2018-2019\Mercatini\94bc843d-09a7-4f8d-a9e9-2619d8e1bb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9" y="4477212"/>
            <a:ext cx="3029898" cy="1704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tente\Desktop\Maestra Enza\FOTO SCUOLA  I QUADR 2018-2019\Mercatini\5c9b625a-80ef-49d5-8439-2f9981bd60b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8801"/>
            <a:ext cx="2753670" cy="2065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tente\Desktop\Maestra Enza\FOTO SCUOLA  I QUADR 2018-2019\Mercatini\6bae6448-f2f5-43ed-8d1f-05b294c026c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10" y="4198550"/>
            <a:ext cx="278430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tente\Desktop\Maestra Enza\FOTO SCUOLA  I QUADR 2018-2019\Mercatini\0e64de48-b555-48a9-a1b8-809653e21a3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48" y="4198550"/>
            <a:ext cx="278430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utente\Desktop\Maestra Enza\FOTO SCUOLA 1°quadr 2018\284-babbo-natale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40" y="418650"/>
            <a:ext cx="1333566" cy="800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utente\Desktop\Maestra Enza\FOTO SCUOLA 1°quadr 2018\284-babbo-natale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9330"/>
            <a:ext cx="1289463" cy="773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A31809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Desktop\Maestra Enza\FOTO SCUOLA  I QUADR 2018-2019\Mercatini\4c8646cd-4411-4f35-99d6-f6d086b8ff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29793"/>
            <a:ext cx="1898854" cy="2531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tente\Desktop\Maestra Enza\FOTO SCUOLA  I QUADR 2018-2019\Mercatini\5e3c0d45-7973-4f90-90c7-dda1e3ad70b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86" y="410341"/>
            <a:ext cx="194421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tente\Desktop\Maestra Enza\FOTO SCUOLA  I QUADR 2018-2019\Mercatini\407bcf3c-9a7a-4540-b04a-3eba1cea46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5" y="3789040"/>
            <a:ext cx="1764196" cy="2352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tente\Desktop\Maestra Enza\FOTO SCUOLA  I QUADR 2018-2019\Mercatini\6523df0c-8d45-416c-b3c4-8e6c121737f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0341"/>
            <a:ext cx="194421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tente\Desktop\Maestra Enza\FOTO SCUOLA  I QUADR 2018-2019\Mercatini\a86f60a6-d095-46e2-b2a9-253edb1092c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93" y="3762625"/>
            <a:ext cx="1656184" cy="2208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tente\Desktop\Maestra Enza\FOTO SCUOLA  I QUADR 2018-2019\Mercatini\a602680d-907c-4c22-a3f4-3ea5a9a152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80" y="501240"/>
            <a:ext cx="1845270" cy="2460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utente\Desktop\Maestra Enza\FOTO SCUOLA  I QUADR 2018-2019\Mercatini\f70f9e7d-c16b-49b3-9394-e6cb7e0ba69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21398" y="3339442"/>
            <a:ext cx="2697587" cy="3596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utente\Desktop\Maestra Enza\FOTO SCUOLA  I QUADR 2018-2019\Aspettando il Natale\imag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81" y="2780928"/>
            <a:ext cx="2688219" cy="1166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48995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8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rgbClr val="FF0000"/>
                </a:solidFill>
                <a:latin typeface="Harlow Solid Italic" pitchFamily="82" charset="0"/>
              </a:rPr>
              <a:t>Concerto di Natale</a:t>
            </a:r>
            <a:br>
              <a:rPr lang="it-IT" sz="4000" dirty="0" smtClean="0">
                <a:solidFill>
                  <a:srgbClr val="FF0000"/>
                </a:solidFill>
                <a:latin typeface="Harlow Solid Italic" pitchFamily="82" charset="0"/>
              </a:rPr>
            </a:br>
            <a:endParaRPr lang="it-IT" sz="4000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  <p:pic>
        <p:nvPicPr>
          <p:cNvPr id="2050" name="Picture 2" descr="C:\Users\utente\Desktop\Maestra Enza\FOTO SCUOLA  I QUADR 2018-2019\CLASSE PRIMA\CONCERTO NATALE\98564243-68ce-442a-8c4b-f55a86dcaa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352484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Maestra Enza\FOTO SCUOLA  I QUADR 2018-2019\CLASSE PRIMA\CONCERTO NATALE\df07ed38-a55d-48d7-a471-06e8922dc4b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05064"/>
            <a:ext cx="4565401" cy="2570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natale-albero-auguri2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82124"/>
            <a:ext cx="2109576" cy="2109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tente\Desktop\Maestra Enza\FOTO SCUOLA 1°quadr 2018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14185"/>
            <a:ext cx="2124075" cy="2152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43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86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esktop\Maestra Enza\FOTO SCUOLA  I QUADR 2018-2019\Aspettando il Natale\55a29c13-bdb9-40dc-80f6-b22c5e44395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827668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Aspettando il Natale\c16c24f8-983e-428b-84a7-a0c464031d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4522752" cy="25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tente\Desktop\Maestra Enza\FOTO SCUOLA  I QUADR 2018-2019\Aspettando il Natale\palle-di-natale-rosse-con-agrifogli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1048"/>
            <a:ext cx="1729878" cy="203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tente\Desktop\Maestra Enza\FOTO SCUOLA  I QUADR 2018-2019\Aspettando il Natale\babb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73656"/>
            <a:ext cx="3589156" cy="141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47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9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Harlow Solid Italic" pitchFamily="82" charset="0"/>
              </a:rPr>
              <a:t>‘</a:t>
            </a:r>
            <a:r>
              <a:rPr lang="it-IT" sz="4000" dirty="0" smtClean="0">
                <a:solidFill>
                  <a:srgbClr val="002060"/>
                </a:solidFill>
                <a:latin typeface="Harlow Solid Italic" pitchFamily="82" charset="0"/>
              </a:rPr>
              <a:t>’Lo Schiaccianoci e i doni di Natale’’</a:t>
            </a:r>
            <a:br>
              <a:rPr lang="it-IT" sz="4000" dirty="0" smtClean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sz="4000" dirty="0" smtClean="0">
                <a:solidFill>
                  <a:srgbClr val="002060"/>
                </a:solidFill>
                <a:latin typeface="Harlow Solid Italic" pitchFamily="82" charset="0"/>
              </a:rPr>
              <a:t>recital classi quinte</a:t>
            </a:r>
            <a:endParaRPr lang="it-IT" sz="4000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106234" cy="280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59" y="1537248"/>
            <a:ext cx="3956788" cy="2225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304" y="1484784"/>
            <a:ext cx="2056242" cy="2741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10" y="4389837"/>
            <a:ext cx="3770686" cy="2121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utente\Desktop\Maestra Enza\FOTO SCUOLA  I QUADR 2018-2019\LO SCHIACCIANOCI E I DONI DI NATALE\s-l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562802"/>
            <a:ext cx="1838463" cy="1838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tente\Desktop\Maestra Enza\FOTO SCUOLA  I QUADR 2018-2019\LO SCHIACCIANOCI E I DONI DI NATALE\ed36b0fa-8a96-4421-a3ed-58f716b189d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2" y="4389837"/>
            <a:ext cx="1638296" cy="2184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tente\Desktop\Maestra Enza\FOTO SCUOLA  I QUADR 2018-2019\Aspettando il Natale\NATALE-201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970" y="3553195"/>
            <a:ext cx="2469766" cy="106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26488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9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9" y="260648"/>
            <a:ext cx="580529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49" y="3429000"/>
            <a:ext cx="5620623" cy="316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tente\Desktop\8019118024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6" y="3524897"/>
            <a:ext cx="3100835" cy="2849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tente\Desktop\Maestra Enza\FOTO SCUOLA  I QUADR 2018-2019\Aspettando il Natale\NATALE-20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925">
            <a:off x="6175355" y="908720"/>
            <a:ext cx="2852485" cy="122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9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4248472" cy="1143000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  <a:latin typeface="Harlow Solid Italic" pitchFamily="82" charset="0"/>
              </a:rPr>
              <a:t>Inverno</a:t>
            </a:r>
            <a:endParaRPr lang="it-IT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3074" name="Picture 2" descr="C:\Users\utente\Desktop\Maestra Enza\FOTO SCUOLA  I QUADR 2018-2019\INVERNO\PANO_20190130_1317138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26032" y="1823597"/>
            <a:ext cx="5765316" cy="432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Maestra Enza\FOTO SCUOLA  I QUADR 2018-2019\INVERNO\depositphotos_116512074-stock-illustration-snowflake-icon-winter-design-vec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7356">
            <a:off x="316447" y="757622"/>
            <a:ext cx="1043608" cy="104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Maestra Enza\FOTO SCUOLA  I QUADR 2018-2019\INVERNO\depositphotos_116512074-stock-illustration-snowflake-icon-winter-design-vect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140">
            <a:off x="7513713" y="538067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4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2000">
              <a:srgbClr val="D4DEFF"/>
            </a:gs>
            <a:gs pos="67000">
              <a:srgbClr val="D4DEFF"/>
            </a:gs>
            <a:gs pos="100000">
              <a:srgbClr val="96AB94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1169"/>
            <a:ext cx="3384376" cy="25382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01169"/>
            <a:ext cx="3638380" cy="27287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77072"/>
            <a:ext cx="3456384" cy="25922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67" y="1664107"/>
            <a:ext cx="2247900" cy="269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8" descr="C:\Users\utente\Desktop\FOTO SCUOLA\Buon-anno-scolastic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212" y="4581128"/>
            <a:ext cx="1375316" cy="116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8" descr="C:\Users\utente\Desktop\FOTO SCUOLA\Buon-anno-scolastic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08" y="4560152"/>
            <a:ext cx="1375316" cy="116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421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2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2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1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2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FFFF00"/>
                </a:solidFill>
                <a:latin typeface="Harlow Solid Italic" pitchFamily="82" charset="0"/>
                <a:ea typeface="PMingLiU" pitchFamily="18" charset="-120"/>
              </a:rPr>
              <a:t>Attività laboratoriale </a:t>
            </a:r>
            <a:br>
              <a:rPr lang="it-IT" sz="3200" dirty="0" smtClean="0">
                <a:solidFill>
                  <a:srgbClr val="FFFF00"/>
                </a:solidFill>
                <a:latin typeface="Harlow Solid Italic" pitchFamily="82" charset="0"/>
                <a:ea typeface="PMingLiU" pitchFamily="18" charset="-120"/>
              </a:rPr>
            </a:br>
            <a:r>
              <a:rPr lang="it-IT" sz="3200" dirty="0" smtClean="0">
                <a:solidFill>
                  <a:srgbClr val="FFFF00"/>
                </a:solidFill>
                <a:latin typeface="Harlow Solid Italic" pitchFamily="82" charset="0"/>
                <a:ea typeface="PMingLiU" pitchFamily="18" charset="-120"/>
              </a:rPr>
              <a:t>‘’L’alluminio…questo sconosciuto’’</a:t>
            </a:r>
            <a:br>
              <a:rPr lang="it-IT" sz="3200" dirty="0" smtClean="0">
                <a:solidFill>
                  <a:srgbClr val="FFFF00"/>
                </a:solidFill>
                <a:latin typeface="Harlow Solid Italic" pitchFamily="82" charset="0"/>
                <a:ea typeface="PMingLiU" pitchFamily="18" charset="-120"/>
              </a:rPr>
            </a:br>
            <a:r>
              <a:rPr lang="it-IT" sz="3200" dirty="0" smtClean="0">
                <a:solidFill>
                  <a:srgbClr val="FFFF00"/>
                </a:solidFill>
                <a:latin typeface="Harlow Solid Italic" pitchFamily="82" charset="0"/>
                <a:ea typeface="PMingLiU" pitchFamily="18" charset="-120"/>
              </a:rPr>
              <a:t>classi quarte</a:t>
            </a:r>
            <a:endParaRPr lang="it-IT" sz="3200" dirty="0">
              <a:solidFill>
                <a:srgbClr val="FFFF00"/>
              </a:solidFill>
              <a:latin typeface="Harlow Solid Italic" pitchFamily="82" charset="0"/>
              <a:ea typeface="PMingLiU" pitchFamily="18" charset="-120"/>
            </a:endParaRPr>
          </a:p>
        </p:txBody>
      </p:sp>
      <p:pic>
        <p:nvPicPr>
          <p:cNvPr id="1026" name="Picture 2" descr="C:\Users\utente\Desktop\Maestra Enza\FOTO SCUOLA  I QUADR 2018-2019\QUARTE\39c02bbd-611b-43cc-8f20-736a36a126f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1728192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QUARTE\11959609-e793-4bcc-8d90-0c8f6027b4b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1674186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QUARTE\336bed70-68a5-493f-967b-42164bba84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51" y="1853860"/>
            <a:ext cx="2664203" cy="199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Maestra Enza\FOTO SCUOLA  I QUADR 2018-2019\QUARTE\3f7ebd84-097e-46d8-99fe-31769d19e8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1" y="4190712"/>
            <a:ext cx="1671821" cy="2229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tente\Desktop\Maestra Enza\FOTO SCUOLA  I QUADR 2018-2019\QUARTE\deb61fe9-fba1-4ebf-b523-6b5d99cde4d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944" y="4341649"/>
            <a:ext cx="278431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tente\Desktop\Maestra Enza\FOTO SCUOLA  I QUADR 2018-2019\QUARTE\d8ca1dd6-ef07-4d4f-ba2a-1818164988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21" y="4190712"/>
            <a:ext cx="1759005" cy="2345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8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Maestra Enza\FOTO SCUOLA  I QUADR 2018-2019\QUARTE\4b9adf9b-2a3a-4e10-a215-29c30d4857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8242"/>
            <a:ext cx="1636182" cy="2181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Maestra Enza\FOTO SCUOLA  I QUADR 2018-2019\QUARTE\244a9ea3-5987-44e6-bed6-ec3bc118d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2336260" cy="1752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Maestra Enza\FOTO SCUOLA  I QUADR 2018-2019\QUARTE\314d2a8e-e0f6-4c0f-bd79-af3ddf150a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5864" y="197913"/>
            <a:ext cx="1679097" cy="2238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Maestra Enza\FOTO SCUOLA  I QUADR 2018-2019\QUARTE\1517abb1-23aa-4dec-bb2f-0b4ba99560b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15" y="404663"/>
            <a:ext cx="1370869" cy="1827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Maestra Enza\FOTO SCUOLA  I QUADR 2018-2019\QUARTE\9246e54a-b1a0-4827-af6f-3c2709b192b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41" y="477761"/>
            <a:ext cx="1529200" cy="2038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tente\Desktop\Maestra Enza\FOTO SCUOLA  I QUADR 2018-2019\QUARTE\d6059ff1-088a-4a97-a0e3-e3c49ed149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65" y="2732266"/>
            <a:ext cx="1584176" cy="211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tente\Desktop\Maestra Enza\FOTO SCUOLA  I QUADR 2018-2019\QUARTE\d3cb1b00-1235-4fe1-a5e0-af7913e0c9c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2307613"/>
            <a:ext cx="3096344" cy="232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tente\Desktop\Maestra Enza\FOTO SCUOLA  I QUADR 2018-2019\QUARTE\bf7b792f-36d5-49ee-8548-ad9e4109c0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30651" y="4478742"/>
            <a:ext cx="1890211" cy="2520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tente\Desktop\Maestra Enza\FOTO SCUOLA  I QUADR 2018-2019\QUARTE\e997c8a8-0f13-4154-a558-f41cac0eaa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98" y="4793777"/>
            <a:ext cx="2491089" cy="1868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9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120680" cy="1143000"/>
          </a:xfrm>
        </p:spPr>
        <p:txBody>
          <a:bodyPr>
            <a:normAutofit fontScale="90000"/>
          </a:bodyPr>
          <a:lstStyle/>
          <a:p>
            <a: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  <a:t>15 gennaio 2019</a:t>
            </a:r>
            <a:b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</a:br>
            <a: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  <a:t>Seconda gara di ‘’</a:t>
            </a:r>
            <a:r>
              <a:rPr lang="it-IT" sz="3600" dirty="0" err="1" smtClean="0">
                <a:solidFill>
                  <a:srgbClr val="FFC000"/>
                </a:solidFill>
                <a:latin typeface="Harlow Solid Italic" pitchFamily="82" charset="0"/>
              </a:rPr>
              <a:t>problem</a:t>
            </a:r>
            <a: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  <a:t> </a:t>
            </a:r>
            <a:r>
              <a:rPr lang="it-IT" sz="3600" dirty="0" err="1" smtClean="0">
                <a:solidFill>
                  <a:srgbClr val="FFC000"/>
                </a:solidFill>
                <a:latin typeface="Harlow Solid Italic" pitchFamily="82" charset="0"/>
              </a:rPr>
              <a:t>solving</a:t>
            </a:r>
            <a: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  <a:t>’’</a:t>
            </a:r>
            <a:b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</a:br>
            <a: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  <a:t>classi quinte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utente\Desktop\Maestra Enza\FOTO SCUOLA  I QUADR 2018-2019\2 gara di problem solving 15 gennaio\44439db3-3ab8-4c02-9309-fd1f0bbfc2f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6872"/>
            <a:ext cx="3264363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2 gara di problem solving 15 gennaio\facbb91a-62a1-4fcf-9e9a-373388b50f0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5043"/>
            <a:ext cx="2448272" cy="1836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2 gara di problem solving 15 gennaio\2561f747-e7bd-4ae3-b6f7-d80bad5283f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33" y="4509120"/>
            <a:ext cx="2471936" cy="1853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Maestra Enza\FOTO SCUOLA  I QUADR 2018-2019\2 gara di problem solving 15 gennaio\53d915ab-9061-4d0f-920d-3b7c678b9f5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018932"/>
            <a:ext cx="2456155" cy="1842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tente\Desktop\Maestra Enza\FOTO SCUOLA  I QUADR 2018-2019\2 gara di problem solving 15 gennaio\fa1dabb3-f7c0-465a-a25f-fe675ebd1bd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52" y="4541943"/>
            <a:ext cx="2500048" cy="1875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tente\Desktop\Maestra Enza\FOTO SCUOLA  I QUADR 2018-2019\2 gara di problem solving 15 gennaio\pormat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05" y="4967461"/>
            <a:ext cx="2895600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506099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9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 smtClean="0">
                <a:solidFill>
                  <a:srgbClr val="003E1C"/>
                </a:solidFill>
                <a:latin typeface="Harlow Solid Italic" pitchFamily="82" charset="0"/>
              </a:rPr>
              <a:t>21 gennaio 2019</a:t>
            </a:r>
            <a:br>
              <a:rPr lang="it-IT" sz="2800" dirty="0" smtClean="0">
                <a:solidFill>
                  <a:srgbClr val="003E1C"/>
                </a:solidFill>
                <a:latin typeface="Harlow Solid Italic" pitchFamily="82" charset="0"/>
              </a:rPr>
            </a:br>
            <a:r>
              <a:rPr lang="it-IT" sz="2800" dirty="0">
                <a:solidFill>
                  <a:srgbClr val="003E1C"/>
                </a:solidFill>
                <a:latin typeface="Harlow Solid Italic" pitchFamily="82" charset="0"/>
              </a:rPr>
              <a:t>F</a:t>
            </a:r>
            <a:r>
              <a:rPr lang="it-IT" sz="2800" dirty="0" smtClean="0">
                <a:solidFill>
                  <a:srgbClr val="003E1C"/>
                </a:solidFill>
                <a:latin typeface="Harlow Solid Italic" pitchFamily="82" charset="0"/>
              </a:rPr>
              <a:t>esta dell’arancia</a:t>
            </a:r>
            <a:br>
              <a:rPr lang="it-IT" sz="2800" dirty="0" smtClean="0">
                <a:solidFill>
                  <a:srgbClr val="003E1C"/>
                </a:solidFill>
                <a:latin typeface="Harlow Solid Italic" pitchFamily="82" charset="0"/>
              </a:rPr>
            </a:br>
            <a:r>
              <a:rPr lang="it-IT" sz="2800" dirty="0" smtClean="0">
                <a:solidFill>
                  <a:srgbClr val="003E1C"/>
                </a:solidFill>
                <a:latin typeface="Harlow Solid Italic" pitchFamily="82" charset="0"/>
              </a:rPr>
              <a:t>continuità scuola dell’infanzia – primaria (classe prima)</a:t>
            </a:r>
            <a:endParaRPr lang="it-IT" sz="2800" dirty="0">
              <a:solidFill>
                <a:srgbClr val="003E1C"/>
              </a:solidFill>
              <a:latin typeface="Harlow Solid Italic" pitchFamily="82" charset="0"/>
            </a:endParaRPr>
          </a:p>
        </p:txBody>
      </p:sp>
      <p:pic>
        <p:nvPicPr>
          <p:cNvPr id="2050" name="Picture 2" descr="C:\Users\utente\Desktop\Maestra Enza\FOTO SCUOLA  I QUADR 2018-2019\CLASSE PRIMA\festa dell'arancia 21-01-19\1a4c94b3-5aee-4544-9a9d-02a43ad0f14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9" y="1772816"/>
            <a:ext cx="2454872" cy="138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Maestra Enza\FOTO SCUOLA  I QUADR 2018-2019\CLASSE PRIMA\festa dell'arancia 21-01-19\1cad87c3-7be1-41c0-a159-f8a7141c1ca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0" y="3348118"/>
            <a:ext cx="2327920" cy="1745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Maestra Enza\FOTO SCUOLA  I QUADR 2018-2019\CLASSE PRIMA\festa dell'arancia 21-01-19\2dc4f9c0-cdce-42dd-8a81-57fa8c99ded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941" y="1777186"/>
            <a:ext cx="1584176" cy="2813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Maestra Enza\FOTO SCUOLA  I QUADR 2018-2019\CLASSE PRIMA\festa dell'arancia 21-01-19\5e0d6826-bf97-4bf7-8630-444bf7a565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50384"/>
            <a:ext cx="2903984" cy="2177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Maestra Enza\FOTO SCUOLA  I QUADR 2018-2019\CLASSE PRIMA\festa dell'arancia 21-01-19\0330d5d9-a61e-45fc-8cfe-20dde37eb2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53" y="4869160"/>
            <a:ext cx="2183904" cy="1637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tente\Desktop\Maestra Enza\FOTO SCUOLA  I QUADR 2018-2019\CLASSE PRIMA\festa dell'arancia 21-01-19\0d424086-10af-4b43-a2ad-9f235e22e5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86" y="4404608"/>
            <a:ext cx="3943723" cy="2220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tente\Desktop\Maestra Enza\FOTO SCUOLA  I QUADR 2018-2019\CLASSE PRIMA\festa dell'arancia 21-01-19\df183550-47aa-4010-8a8d-72f034f24b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8" y="5157192"/>
            <a:ext cx="1991883" cy="149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tente\Desktop\Maestra Enza\FOTO SCUOLA  I QUADR 2018-2019\CLASSE PRIMA\festa dell'arancia 21-01-19\le-arance-alimenti-frutta-112498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28" y="3588051"/>
            <a:ext cx="1042413" cy="816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utente\Desktop\Maestra Enza\FOTO SCUOLA  I QUADR 2018-2019\CLASSE PRIMA\festa dell'arancia 21-01-19\le-arance-alimenti-frutta-112498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77" y="3588050"/>
            <a:ext cx="1042413" cy="816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9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Maestra Enza\FOTO SCUOLA  I QUADR 2018-2019\CLASSE PRIMA\festa dell'arancia 21-01-19\065289a1-02ec-4e13-b9c0-b64491d3dc4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4664"/>
            <a:ext cx="2471936" cy="1853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Desktop\Maestra Enza\FOTO SCUOLA  I QUADR 2018-2019\CLASSE PRIMA\festa dell'arancia 21-01-19\396433d8-fd88-4e68-ac91-7a2ad89714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2479"/>
            <a:ext cx="2232248" cy="2976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Maestra Enza\FOTO SCUOLA  I QUADR 2018-2019\CLASSE PRIMA\festa dell'arancia 21-01-19\af89c96c-9b7a-4719-baba-aa00f82e5c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332656"/>
            <a:ext cx="2224831" cy="2966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Maestra Enza\FOTO SCUOLA  I QUADR 2018-2019\CLASSE PRIMA\festa dell'arancia 21-01-19\c8fea5ef-81b7-476b-be94-e28953e3ffc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87" y="3255275"/>
            <a:ext cx="2538282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tente\Desktop\Maestra Enza\FOTO SCUOLA  I QUADR 2018-2019\CLASSE PRIMA\festa dell'arancia 21-01-19\cc632716-b619-43fb-86aa-d50b93fed5d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5" y="3726281"/>
            <a:ext cx="2106234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tente\Desktop\Maestra Enza\FOTO SCUOLA  I QUADR 2018-2019\CLASSE PRIMA\festa dell'arancia 21-01-19\d925c3aa-7e1c-49d1-9459-85032f0490e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228" y="4050196"/>
            <a:ext cx="3108176" cy="233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utente\Desktop\Maestra Enza\FOTO SCUOLA  I QUADR 2018-2019\CLASSE PRIMA\festa dell'arancia 21-01-19\le-arance-alimenti-frutta-11249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41" y="2342242"/>
            <a:ext cx="1165574" cy="913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7FD6"/>
            </a:gs>
            <a:gs pos="9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4608512" cy="1143000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  <a:t>Esperimenti con la luce</a:t>
            </a:r>
            <a:b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</a:br>
            <a:r>
              <a:rPr lang="it-IT" sz="3600" dirty="0" smtClean="0">
                <a:solidFill>
                  <a:srgbClr val="FFC000"/>
                </a:solidFill>
                <a:latin typeface="Harlow Solid Italic" pitchFamily="82" charset="0"/>
              </a:rPr>
              <a:t>classi quinte</a:t>
            </a:r>
            <a:endParaRPr lang="it-IT" sz="3600" dirty="0">
              <a:solidFill>
                <a:srgbClr val="FFC000"/>
              </a:solidFill>
              <a:latin typeface="Harlow Solid Italic" pitchFamily="82" charset="0"/>
            </a:endParaRPr>
          </a:p>
        </p:txBody>
      </p:sp>
      <p:pic>
        <p:nvPicPr>
          <p:cNvPr id="1026" name="Picture 2" descr="C:\Users\utente\Desktop\Maestra Enza\FOTO SCUOLA  I QUADR 2018-2019\esperimenti scienze\1c159f91-e766-484b-a107-bf92d577f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72310" y="1579893"/>
            <a:ext cx="1920213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esperimenti scienze\7b3c07b6-8fd9-4fa2-a81c-f037106e65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51" y="3356992"/>
            <a:ext cx="1895872" cy="1421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esperimenti scienze\b4988e0c-67a0-46a2-a890-3ec91d2037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059832" y="1579893"/>
            <a:ext cx="2386568" cy="1789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Maestra Enza\FOTO SCUOLA  I QUADR 2018-2019\esperimenti scienze\e08dadf8-9c0e-4582-b0f1-a1a511b1cf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6" y="5085184"/>
            <a:ext cx="1970972" cy="1478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tente\Desktop\Maestra Enza\FOTO SCUOLA  I QUADR 2018-2019\esperimenti scienze\PANO_20190115_1235479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201" y="1579893"/>
            <a:ext cx="2232248" cy="1674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tente\Desktop\Maestra Enza\FOTO SCUOLA  I QUADR 2018-2019\esperimenti scienze\PANO_20190114_1227111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17012" y="5265063"/>
            <a:ext cx="1872208" cy="1404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tente\Desktop\Maestra Enza\FOTO SCUOLA  I QUADR 2018-2019\esperimenti scienze\PANO_20190115_1239345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51898" y="3512670"/>
            <a:ext cx="2264139" cy="1698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tente\Desktop\Maestra Enza\FOTO SCUOLA  I QUADR 2018-2019\esperimenti scienze\PANO_20190115_12360769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13" y="5085184"/>
            <a:ext cx="2016224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tente\Desktop\Maestra Enza\FOTO SCUOLA  I QUADR 2018-2019\esperimenti scienze\PANO_20190115_12361319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207" y="3356992"/>
            <a:ext cx="2124236" cy="1593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tente\Desktop\Maestra Enza\FOTO SCUOLA  I QUADR 2018-2019\esperimenti scienze\arcobalen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37418" flipV="1">
            <a:off x="70618" y="483717"/>
            <a:ext cx="2106015" cy="7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tente\Desktop\Maestra Enza\FOTO SCUOLA  I QUADR 2018-2019\esperimenti scienze\arcobalen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0616" flipV="1">
            <a:off x="6634637" y="591642"/>
            <a:ext cx="2241448" cy="7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7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9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904656" cy="114300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rgbClr val="002060"/>
                </a:solidFill>
                <a:latin typeface="Harlow Solid Italic" pitchFamily="82" charset="0"/>
              </a:rPr>
              <a:t>Collocazione ‘’pietra di </a:t>
            </a:r>
            <a:r>
              <a:rPr lang="it-IT" sz="4000" dirty="0" err="1" smtClean="0">
                <a:solidFill>
                  <a:srgbClr val="002060"/>
                </a:solidFill>
                <a:latin typeface="Harlow Solid Italic" pitchFamily="82" charset="0"/>
              </a:rPr>
              <a:t>inciampo’</a:t>
            </a:r>
            <a:r>
              <a:rPr lang="it-IT" sz="4000" dirty="0" smtClean="0">
                <a:solidFill>
                  <a:srgbClr val="002060"/>
                </a:solidFill>
                <a:latin typeface="Harlow Solid Italic" pitchFamily="82" charset="0"/>
              </a:rPr>
              <a:t>’</a:t>
            </a:r>
            <a:endParaRPr lang="it-IT" sz="4000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2050" name="Picture 2" descr="C:\Users\utente\Desktop\Maestra Enza\FOTO SCUOLA  I QUADR 2018-2019\collocazione pietra di inciampo\f304c7d3-a02e-4f82-88f4-5f912f41a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90" y="4309225"/>
            <a:ext cx="3242041" cy="182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Maestra Enza\FOTO SCUOLA  I QUADR 2018-2019\collocazione pietra di inciampo\c45e3e4b-dfbd-442d-8466-30c0b60c0a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13" y="1641376"/>
            <a:ext cx="2881160" cy="2160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Maestra Enza\FOTO SCUOLA  I QUADR 2018-2019\collocazione pietra di inciampo\9d587091-02fd-4198-a169-47942c87c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2" y="4380569"/>
            <a:ext cx="2682899" cy="1508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Maestra Enza\FOTO SCUOLA  I QUADR 2018-2019\collocazione pietra di inciampo\76adac18-546a-498a-89fd-75545ff7ffa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27503"/>
            <a:ext cx="2682933" cy="1508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Maestra Enza\FOTO SCUOLA  I QUADR 2018-2019\collocazione pietra di inciampo\5a7083b6-131c-498c-a680-c7d7f99cc8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1" y="1749811"/>
            <a:ext cx="2637467" cy="197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tente\Desktop\Maestra Enza\FOTO SCUOLA  I QUADR 2018-2019\collocazione pietra di inciampo\3f6f1685-bcb2-4807-ae51-9d8eac1a38c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15713"/>
            <a:ext cx="2682931" cy="201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tente\Desktop\Maestra Enza\FOTO SCUOLA  I QUADR 2018-2019\collocazione pietra di inciampo\giornata_della_memoria_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1" y="425758"/>
            <a:ext cx="1357707" cy="905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tente\Desktop\Maestra Enza\FOTO SCUOLA  I QUADR 2018-2019\collocazione pietra di inciampo\giornata_della_memoria_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44" y="425758"/>
            <a:ext cx="1218054" cy="81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3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9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FFC000"/>
                </a:solidFill>
                <a:latin typeface="Harlow Solid Italic" pitchFamily="82" charset="0"/>
              </a:rPr>
              <a:t>Realizzazione di un </a:t>
            </a:r>
            <a:r>
              <a:rPr lang="it-IT" sz="3200" dirty="0" err="1" smtClean="0">
                <a:solidFill>
                  <a:srgbClr val="FFC000"/>
                </a:solidFill>
                <a:latin typeface="Harlow Solid Italic" pitchFamily="82" charset="0"/>
              </a:rPr>
              <a:t>lapbook</a:t>
            </a:r>
            <a:r>
              <a:rPr lang="it-IT" sz="3200" dirty="0" smtClean="0">
                <a:solidFill>
                  <a:srgbClr val="FFC000"/>
                </a:solidFill>
                <a:latin typeface="Harlow Solid Italic" pitchFamily="82" charset="0"/>
              </a:rPr>
              <a:t> sull’uso dell’alluminio</a:t>
            </a:r>
            <a:br>
              <a:rPr lang="it-IT" sz="3200" dirty="0" smtClean="0">
                <a:solidFill>
                  <a:srgbClr val="FFC000"/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rgbClr val="FFC000"/>
                </a:solidFill>
                <a:latin typeface="Harlow Solid Italic" pitchFamily="82" charset="0"/>
              </a:rPr>
              <a:t>classi quarte</a:t>
            </a:r>
            <a:endParaRPr lang="it-IT" sz="3200" dirty="0">
              <a:solidFill>
                <a:srgbClr val="FFC000"/>
              </a:solidFill>
              <a:latin typeface="Harlow Solid Italic" pitchFamily="82" charset="0"/>
            </a:endParaRPr>
          </a:p>
        </p:txBody>
      </p:sp>
      <p:pic>
        <p:nvPicPr>
          <p:cNvPr id="3074" name="Picture 2" descr="C:\Users\utente\Desktop\Maestra Enza\FOTO SCUOLA  I QUADR 2018-2019\QUARTE\LAPBOOK ALLUMINIO\4b3e66cc-6438-436a-868b-8f2253ae61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96533"/>
            <a:ext cx="2205435" cy="2940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Maestra Enza\FOTO SCUOLA  I QUADR 2018-2019\QUARTE\LAPBOOK ALLUMINIO\f29c6f06-7bb8-4d31-aa48-13623c2f3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03914"/>
            <a:ext cx="2112534" cy="281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tente\Desktop\Maestra Enza\FOTO SCUOLA  I QUADR 2018-2019\QUARTE\LAPBOOK ALLUMINIO\a0a93c84-5362-4ab2-aec5-cc84ffd2a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03914"/>
            <a:ext cx="2278108" cy="3037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tente\Desktop\Maestra Enza\FOTO SCUOLA  I QUADR 2018-2019\QUARTE\LAPBOOK ALLUMINIO\ce40e6b8-9754-4247-8226-85e94afe3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36488"/>
            <a:ext cx="1584176" cy="2112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tente\Desktop\Maestra Enza\FOTO SCUOLA  I QUADR 2018-2019\QUARTE\LAPBOOK ALLUMINIO\a2528105-2ba2-42f3-bc24-4996e0a5e4d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531" y="4536488"/>
            <a:ext cx="1552013" cy="2069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tente\Desktop\Maestra Enza\FOTO SCUOLA  I QUADR 2018-2019\QUARTE\cuki-allumin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539072" y="5229200"/>
            <a:ext cx="1751676" cy="1256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1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9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Maestra Enza\FOTO SCUOLA  I QUADR 2018-2019\QUARTE\LAPBOOK ALLUMINIO\80e39d52-2386-49a3-be61-5cac612a9ad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7" y="1484784"/>
            <a:ext cx="2664296" cy="355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utente\Desktop\Maestra Enza\FOTO SCUOLA  I QUADR 2018-2019\QUARTE\LAPBOOK ALLUMINIO\198c4621-5047-4600-b247-a1dafaa960f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31266"/>
            <a:ext cx="302433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utente\Desktop\Maestra Enza\FOTO SCUOLA  I QUADR 2018-2019\QUARTE\LAPBOOK ALLUMINIO\6347d1fa-efbe-4ec8-869d-c09de8629b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46" y="1484784"/>
            <a:ext cx="2579725" cy="3439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C:\Users\utente\Desktop\Maestra Enza\FOTO SCUOLA  I QUADR 2018-2019\QUARTE\51+jhNI676L._SX425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60232" y="294534"/>
            <a:ext cx="1159967" cy="1004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tente\Desktop\Maestra Enza\FOTO SCUOLA  I QUADR 2018-2019\QUARTE\51+jhNI676L._SX425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7387"/>
            <a:ext cx="1240493" cy="1074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2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FFC000"/>
                </a:solidFill>
                <a:latin typeface="Harlow Solid Italic" pitchFamily="82" charset="0"/>
              </a:rPr>
              <a:t>Incontro con don Claudio e gli animatori </a:t>
            </a:r>
            <a:br>
              <a:rPr lang="it-IT" sz="3200" dirty="0" smtClean="0">
                <a:solidFill>
                  <a:srgbClr val="FFC000"/>
                </a:solidFill>
                <a:latin typeface="Harlow Solid Italic" pitchFamily="82" charset="0"/>
              </a:rPr>
            </a:br>
            <a:r>
              <a:rPr lang="it-IT" sz="3200" dirty="0" smtClean="0">
                <a:solidFill>
                  <a:srgbClr val="FFC000"/>
                </a:solidFill>
                <a:latin typeface="Harlow Solid Italic" pitchFamily="82" charset="0"/>
              </a:rPr>
              <a:t>in occasione della festa di San Giovanni Bosco</a:t>
            </a:r>
            <a:endParaRPr lang="it-IT" sz="3200" dirty="0">
              <a:solidFill>
                <a:srgbClr val="FFC000"/>
              </a:solidFill>
              <a:latin typeface="Harlow Solid Italic" pitchFamily="82" charset="0"/>
            </a:endParaRPr>
          </a:p>
        </p:txBody>
      </p:sp>
      <p:pic>
        <p:nvPicPr>
          <p:cNvPr id="1028" name="Picture 4" descr="C:\Users\utente\Desktop\Maestra Enza\FOTO SCUOLA  I QUADR 2018-2019\INCONTRO CON DON CLAUDIO PER SAN GIOVANNI BOSCO\ad0eb46c-a67f-4b12-a379-1983932fec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828256" cy="287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Maestra Enza\FOTO SCUOLA  I QUADR 2018-2019\INCONTRO CON DON CLAUDIO PER SAN GIOVANNI BOSCO\d41bb9a4-2906-4845-a2a0-7fde329c0a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7735"/>
            <a:ext cx="4124769" cy="3093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tente\Desktop\Maestra Enza\FOTO SCUOLA  I QUADR 2018-2019\INCONTRO CON DON CLAUDIO PER SAN GIOVANNI BOSCO\04_edit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417694" y="4849811"/>
            <a:ext cx="1783939" cy="1683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5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32000">
              <a:srgbClr val="D4DEFF"/>
            </a:gs>
            <a:gs pos="67000">
              <a:srgbClr val="D4DEFF"/>
            </a:gs>
            <a:gs pos="100000">
              <a:srgbClr val="96AB94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4392488" cy="114300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rgbClr val="FF0000"/>
                </a:solidFill>
                <a:latin typeface="Harlow Solid Italic" pitchFamily="82" charset="0"/>
              </a:rPr>
              <a:t>Accoglienza classe prima</a:t>
            </a:r>
            <a:endParaRPr lang="it-IT" sz="4000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78" y="455652"/>
            <a:ext cx="1349970" cy="2397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144463"/>
            <a:ext cx="1435725" cy="255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32" y="3429000"/>
            <a:ext cx="2805582" cy="1579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0" y="4981750"/>
            <a:ext cx="2454872" cy="138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44" y="3972137"/>
            <a:ext cx="1914300" cy="255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20663"/>
            <a:ext cx="3432609" cy="1930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18" y="3078660"/>
            <a:ext cx="936104" cy="1662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85184"/>
            <a:ext cx="2592858" cy="1460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C:\Users\utente\Desktop\Maestra Enza\FOTO SCUOLA  I QUADR 2018-2019\ACCOGLIENZA  17 SETTEMBRE\benvenuti-scuol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4191">
            <a:off x="1326497" y="3494239"/>
            <a:ext cx="1537158" cy="9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tente\Desktop\Maestra Enza\FOTO SCUOLA  I QUADR 2018-2019\ACCOGLIENZA  17 SETTEMBRE\benvenuti-scuol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2663">
            <a:off x="6286728" y="2748084"/>
            <a:ext cx="1514128" cy="9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4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Maestra Enza\FOTO SCUOLA  I QUADR 2018-2019\INCONTRO CON DON CLAUDIO PER SAN GIOVANNI BOSCO\3e51830c-9cce-4b4c-bfd7-32a8eabba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2" y="573638"/>
            <a:ext cx="2615952" cy="196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Maestra Enza\FOTO SCUOLA  I QUADR 2018-2019\INCONTRO CON DON CLAUDIO PER SAN GIOVANNI BOSCO\8adc37a7-5ce8-4d35-aaae-a2fd3a37c5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0668"/>
            <a:ext cx="2759968" cy="206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Maestra Enza\FOTO SCUOLA  I QUADR 2018-2019\INCONTRO CON DON CLAUDIO PER SAN GIOVANNI BOSCO\9b2304c8-1f2c-49ec-bb1a-aad33b5f90c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615952" cy="196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Maestra Enza\FOTO SCUOLA  I QUADR 2018-2019\INCONTRO CON DON CLAUDIO PER SAN GIOVANNI BOSCO\60b802e0-3dfd-498f-8077-e62dc29084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86" y="2812032"/>
            <a:ext cx="2506876" cy="1880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Maestra Enza\FOTO SCUOLA  I QUADR 2018-2019\INCONTRO CON DON CLAUDIO PER SAN GIOVANNI BOSCO\ae621053-ceb1-4410-8c71-e939115e62c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2" y="2771129"/>
            <a:ext cx="2615952" cy="196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tente\Desktop\Maestra Enza\FOTO SCUOLA  I QUADR 2018-2019\INCONTRO CON DON CLAUDIO PER SAN GIOVANNI BOSCO\b1d6dd4c-80af-4bb7-a4e7-a8a07c2720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34" y="2812032"/>
            <a:ext cx="2561414" cy="1921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tente\Desktop\Maestra Enza\FOTO SCUOLA  I QUADR 2018-2019\INCONTRO CON DON CLAUDIO PER SAN GIOVANNI BOSCO\e7a23bf5-057e-43ba-bdcc-de6c5942d69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24683"/>
            <a:ext cx="2327920" cy="174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tente\Desktop\Maestra Enza\FOTO SCUOLA  I QUADR 2018-2019\INCONTRO CON DON CLAUDIO PER SAN GIOVANNI BOSCO\downloa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70" y="5065068"/>
            <a:ext cx="2616374" cy="1465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tente\Desktop\Maestra Enza\FOTO SCUOLA  I QUADR 2018-2019\INCONTRO CON DON CLAUDIO PER SAN GIOVANNI BOSCO\downloa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09" y="5065068"/>
            <a:ext cx="2736936" cy="1532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0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31809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760640" cy="1143000"/>
          </a:xfrm>
        </p:spPr>
        <p:txBody>
          <a:bodyPr/>
          <a:lstStyle/>
          <a:p>
            <a:r>
              <a:rPr lang="it-IT" dirty="0" smtClean="0">
                <a:solidFill>
                  <a:srgbClr val="FFC000"/>
                </a:solidFill>
                <a:latin typeface="Harlow Solid Italic" pitchFamily="82" charset="0"/>
              </a:rPr>
              <a:t>Giornata della memoria</a:t>
            </a:r>
            <a:endParaRPr lang="it-IT" dirty="0">
              <a:solidFill>
                <a:srgbClr val="FFC000"/>
              </a:solidFill>
              <a:latin typeface="Harlow Solid Italic" pitchFamily="82" charset="0"/>
            </a:endParaRPr>
          </a:p>
        </p:txBody>
      </p:sp>
      <p:pic>
        <p:nvPicPr>
          <p:cNvPr id="3075" name="Picture 3" descr="C:\Users\utente\Desktop\Maestra Enza\FOTO SCUOLA  I QUADR 2018-2019\GIORNATA DELLA MEMORIA\7061be6d-063c-43e0-97d3-ee8bdb9ae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1552">
            <a:off x="300055" y="866958"/>
            <a:ext cx="1606193" cy="12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Maestra Enza\FOTO SCUOLA  I QUADR 2018-2019\GIORNATA DELLA MEMORIA\7061be6d-063c-43e0-97d3-ee8bdb9ae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3136">
            <a:off x="7436156" y="1038089"/>
            <a:ext cx="1406412" cy="10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Maestra Enza\FOTO SCUOLA  I QUADR 2018-2019\GIORNATA DELLA MEMORIA\2a8820aa-07df-4a62-af13-16aaa764937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259228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tente\Desktop\Maestra Enza\FOTO SCUOLA  I QUADR 2018-2019\GIORNATA DELLA MEMORIA\3d1e2230-cc05-4238-99be-bf05338ca5f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07" y="2513270"/>
            <a:ext cx="2373101" cy="1779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tente\Desktop\Maestra Enza\FOTO SCUOLA  I QUADR 2018-2019\GIORNATA DELLA MEMORIA\9e1f330a-cda6-4e36-928b-806ae222f4c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09" y="4581128"/>
            <a:ext cx="2750928" cy="206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GIORNATA DELLA MEMORIA\aa773d07-b23f-4f9a-96d1-d19a9739db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32667"/>
            <a:ext cx="2548877" cy="1911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tente\Desktop\Maestra Enza\FOTO SCUOLA  I QUADR 2018-2019\GIORNATA DELLA MEMORIA\4b2625ee-077e-4bba-826d-5314e2efbce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04" y="2627946"/>
            <a:ext cx="2067299" cy="155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GIORNATA DELLA MEMORIA\fc62eceb-d94e-41a4-a9c3-29c3f9fcd04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78" y="4636840"/>
            <a:ext cx="2602361" cy="1951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28728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</a:schemeClr>
            </a:gs>
            <a:gs pos="9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Maestra Enza\FOTO SCUOLA  I QUADR 2018-2019\GIORNATA DELLA MEMORIA\2d651343-126f-43fd-8439-cdf2dc4397b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002651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Maestra Enza\FOTO SCUOLA  I QUADR 2018-2019\GIORNATA DELLA MEMORIA\9c69f00f-698d-4111-a0f9-e75e859bcf7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6048"/>
            <a:ext cx="1664610" cy="2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Maestra Enza\FOTO SCUOLA  I QUADR 2018-2019\GIORNATA DELLA MEMORIA\9e5ebf64-20dc-45ff-bd49-e81e128934e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726" y="332657"/>
            <a:ext cx="2850173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Maestra Enza\FOTO SCUOLA  I QUADR 2018-2019\GIORNATA DELLA MEMORIA\197a3a21-8587-4557-a2d4-2674f76b33b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2111616" cy="1684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tente\Desktop\Maestra Enza\FOTO SCUOLA  I QUADR 2018-2019\GIORNATA DELLA MEMORIA\IMG-20190206-WA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3" y="2489833"/>
            <a:ext cx="2596372" cy="1947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tente\Desktop\Maestra Enza\FOTO SCUOLA  I QUADR 2018-2019\GIORNATA DELLA MEMORIA\IMG-20190206-WA0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7257" y="2645871"/>
            <a:ext cx="2375926" cy="1781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7" name="Picture 9" descr="C:\Users\utente\Desktop\Maestra Enza\FOTO SCUOLA  I QUADR 2018-2019\GIORNATA DELLA MEMORIA\fd9f2fc4-93f1-492c-a32b-efec01343b5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59443"/>
            <a:ext cx="1528511" cy="195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tente\Desktop\Maestra Enza\FOTO SCUOLA  I QUADR 2018-2019\GIORNATA DELLA MEMORIA\483e354b-a3cf-49f7-b483-a9d11d3bfaa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91875"/>
            <a:ext cx="1390834" cy="194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tente\Desktop\Maestra Enza\FOTO SCUOLA  I QUADR 2018-2019\GIORNATA DELLA MEMORIA\cd08d110-df6b-489b-bc28-8049ee0ad1a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802" y="4711354"/>
            <a:ext cx="2837091" cy="1999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tente\Desktop\Maestra Enza\FOTO SCUOLA  I QUADR 2018-2019\GIORNATA DELLA MEMORIA\1969750e-fc1b-4ba2-a061-4dbb9c0cff7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361" y="4811285"/>
            <a:ext cx="2760901" cy="179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9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Maestra Enza\FOTO SCUOLA  I QUADR 2018-2019\pagel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27" y="812224"/>
            <a:ext cx="6481426" cy="5353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499952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002060"/>
                </a:solidFill>
                <a:latin typeface="Harlow Solid Italic" pitchFamily="82" charset="0"/>
              </a:rPr>
              <a:t>12 ottobre 2018</a:t>
            </a:r>
            <a:br>
              <a:rPr lang="it-IT" sz="3600" dirty="0" smtClean="0">
                <a:solidFill>
                  <a:srgbClr val="002060"/>
                </a:solidFill>
                <a:latin typeface="Harlow Solid Italic" pitchFamily="82" charset="0"/>
              </a:rPr>
            </a:br>
            <a:r>
              <a:rPr lang="it-IT" sz="3600" dirty="0" smtClean="0">
                <a:solidFill>
                  <a:srgbClr val="002060"/>
                </a:solidFill>
                <a:latin typeface="Harlow Solid Italic" pitchFamily="82" charset="0"/>
              </a:rPr>
              <a:t>Incontro con i Padri </a:t>
            </a:r>
            <a:r>
              <a:rPr lang="it-IT" sz="3600" dirty="0">
                <a:solidFill>
                  <a:srgbClr val="002060"/>
                </a:solidFill>
                <a:latin typeface="Harlow Solid Italic" pitchFamily="82" charset="0"/>
              </a:rPr>
              <a:t>M</a:t>
            </a:r>
            <a:r>
              <a:rPr lang="it-IT" sz="3600" dirty="0" smtClean="0">
                <a:solidFill>
                  <a:srgbClr val="002060"/>
                </a:solidFill>
                <a:latin typeface="Harlow Solid Italic" pitchFamily="82" charset="0"/>
              </a:rPr>
              <a:t>issionari</a:t>
            </a:r>
            <a:endParaRPr lang="it-IT" sz="3600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1026" name="Picture 2" descr="C:\Users\utente\Desktop\Maestra Enza\FOTO SCUOLA  I QUADR 2018-2019\12 ottobre Missionari\0f6fda09-fd42-4119-942c-a6ac6c99b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93" y="1804004"/>
            <a:ext cx="2454694" cy="1841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Maestra Enza\FOTO SCUOLA  I QUADR 2018-2019\12 ottobre Missionari\2013d146-3f97-4e7a-a0fe-cae9cc8ca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3"/>
            <a:ext cx="2148238" cy="1611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Maestra Enza\FOTO SCUOLA  I QUADR 2018-2019\12 ottobre Missionari\83e0902b-6732-45a1-a978-1d2307189bb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51" y="3717032"/>
            <a:ext cx="2274192" cy="1705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Maestra Enza\FOTO SCUOLA  I QUADR 2018-2019\12 ottobre Missionari\218ae7e3-a952-48d4-9f94-d90000e01a4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65603"/>
            <a:ext cx="2520280" cy="1890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tente\Desktop\Maestra Enza\FOTO SCUOLA  I QUADR 2018-2019\12 ottobre Missionari\01aa20d8-f3fa-43d5-8d01-f9ee14867c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1786154"/>
            <a:ext cx="3600400" cy="2700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tente\Desktop\Maestra Enza\FOTO SCUOLA  I QUADR 2018-2019\12 ottobre Missionari\0c0b005d-4b1d-44d4-869f-4aca5800eca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86523"/>
            <a:ext cx="2592288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tente\Desktop\Maestra Enza\FOTO SCUOLA  I QUADR 2018-2019\12 ottobre Missionari\bimbi-che-giocan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4" y="5589414"/>
            <a:ext cx="2302768" cy="104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2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u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Maestra Enza\FOTO SCUOLA  I QUADR 2018-2019\12 ottobre Missionari\9da7e0df-8627-4758-b26d-f66721f81ed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4" y="398836"/>
            <a:ext cx="1999898" cy="1499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Maestra Enza\FOTO SCUOLA  I QUADR 2018-2019\12 ottobre Missionari\20713371-054e-4b6a-8597-733f51f882d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635" y="395036"/>
            <a:ext cx="2000357" cy="1500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Maestra Enza\FOTO SCUOLA  I QUADR 2018-2019\12 ottobre Missionari\211d299c-1dd7-450e-98ee-9ff5e52508c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395036"/>
            <a:ext cx="2004966" cy="1503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Maestra Enza\FOTO SCUOLA  I QUADR 2018-2019\12 ottobre Missionari\fdafade2-64e4-4ed1-a83e-e8a35750bf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2853"/>
            <a:ext cx="2880320" cy="216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Maestra Enza\FOTO SCUOLA  I QUADR 2018-2019\12 ottobre Missionari\1272c533-39b7-4825-9105-6f7e48a9bdc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25368"/>
            <a:ext cx="2820284" cy="2115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tente\Desktop\Maestra Enza\FOTO SCUOLA  I QUADR 2018-2019\12 ottobre Missionari\0b82f7f7-2e20-48f0-bb23-0bd59b3b03c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88" y="398836"/>
            <a:ext cx="2016224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tente\Desktop\Maestra Enza\FOTO SCUOLA  I QUADR 2018-2019\12 ottobre Missionari\3f641379-254f-4c98-941c-f6870c2b8b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87710"/>
            <a:ext cx="2808312" cy="2106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tente\Desktop\Maestra Enza\FOTO SCUOLA  I QUADR 2018-2019\12 ottobre Missionari\cbed9611-9cd3-41bf-9ce6-6c6f4522f97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53" y="4734226"/>
            <a:ext cx="2104099" cy="1578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tente\Desktop\Maestra Enza\FOTO SCUOLA  I QUADR 2018-2019\12 ottobre Missionari\1dec2f57-b457-4d81-9cf3-29440fd31f6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49" y="4734226"/>
            <a:ext cx="2180005" cy="1635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tente\Desktop\Maestra Enza\FOTO SCUOLA  I QUADR 2018-2019\12 ottobre Missionari\9a251b7a-8fa4-4ad5-b4a7-af6a754e7cb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743" y="4803391"/>
            <a:ext cx="2087785" cy="1565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tente\Desktop\Maestra Enza\FOTO SCUOLA  I QUADR 2018-2019\12 ottobre Missionari\247098f3-4dfc-487b-8a34-437b5d56581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09" y="4869159"/>
            <a:ext cx="1982036" cy="1486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utente\Desktop\Maestra Enza\FOTO SCUOLA  I QUADR 2018-2019\12 ottobre Missionari\bimbi-che-giocan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78" y="3891870"/>
            <a:ext cx="2158752" cy="976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337326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  <a:latin typeface="Harlow Solid Italic" pitchFamily="82" charset="0"/>
              </a:rPr>
              <a:t>Libriamoci 2018</a:t>
            </a:r>
            <a:endParaRPr lang="it-IT" dirty="0">
              <a:solidFill>
                <a:srgbClr val="002060"/>
              </a:solidFill>
              <a:latin typeface="Harlow Solid Italic" pitchFamily="82" charset="0"/>
            </a:endParaRPr>
          </a:p>
        </p:txBody>
      </p:sp>
      <p:pic>
        <p:nvPicPr>
          <p:cNvPr id="2050" name="Picture 2" descr="C:\Users\utente\Desktop\Maestra Enza\FOTO SCUOLA  I QUADR 2018-2019\LIBRIAMOCI\f7d2c7a1-fd12-466e-9b5a-e1277b048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44" y="1891881"/>
            <a:ext cx="2203267" cy="312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Maestra Enza\FOTO SCUOLA  I QUADR 2018-2019\LIBRIAMOCI\quarte\27413c12-e9df-42c0-9721-f86f387565b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4" y="1612326"/>
            <a:ext cx="3067004" cy="1840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utente\Desktop\Maestra Enza\FOTO SCUOLA  I QUADR 2018-2019\LIBRIAMOCI\quarte\6e189571-ace3-4f21-b6c2-e366575e0a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18881"/>
            <a:ext cx="3067003" cy="1840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utente\Desktop\Maestra Enza\FOTO SCUOLA  I QUADR 2018-2019\LIBRIAMOCI\quarte\33d840e4-9db2-447c-be89-aa3e07888c9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1" y="4461514"/>
            <a:ext cx="3079317" cy="1847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C:\Users\utente\Desktop\Maestra Enza\FOTO SCUOLA  I QUADR 2018-2019\LIBRIAMOCI\quarte\5b170e91-0316-4308-bbbc-ace2369aa47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37" y="4365104"/>
            <a:ext cx="3240000" cy="19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209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tente\Desktop\Maestra Enza\FOTO SCUOLA  I QUADR 2018-2019\LIBRIAMOCI\f7d2c7a1-fd12-466e-9b5a-e1277b048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523562" cy="21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Maestra Enza\FOTO SCUOLA  I QUADR 2018-2019\LIBRIAMOCI\47199160-5592-46aa-b005-9a2288e24df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17821"/>
            <a:ext cx="1666730" cy="239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Maestra Enza\FOTO SCUOLA  I QUADR 2018-2019\LIBRIAMOCI\af4e1710-fbd8-40f5-9a7c-48e1e47c9d5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638690"/>
            <a:ext cx="2088233" cy="1566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tente\Desktop\Maestra Enza\FOTO SCUOLA  I QUADR 2018-2019\LIBRIAMOCI\035d817a-cf05-4ce1-8025-f5ba431888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835"/>
            <a:ext cx="2016224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tente\Desktop\Maestra Enza\FOTO SCUOLA  I QUADR 2018-2019\LIBRIAMOCI\5dee066c-0503-45dc-aec5-8c6ff09d793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81128"/>
            <a:ext cx="2234756" cy="1676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tente\Desktop\Maestra Enza\FOTO SCUOLA  I QUADR 2018-2019\LIBRIAMOCI\fd44c443-79c7-4ebc-b180-76e31c6390f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28" y="2766391"/>
            <a:ext cx="1958977" cy="1469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tente\Desktop\Maestra Enza\FOTO SCUOLA  I QUADR 2018-2019\LIBRIAMOCI\e6392187-dc7b-43e7-9ad5-d90684f7a77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80928"/>
            <a:ext cx="2112235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utente\Desktop\Maestra Enza\FOTO SCUOLA  I QUADR 2018-2019\LIBRIAMOCI\58acf208-cbc4-440b-afcb-c34b7329cc4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2" y="2405082"/>
            <a:ext cx="1470016" cy="1960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utente\Desktop\Maestra Enza\FOTO SCUOLA  I QUADR 2018-2019\LIBRIAMOCI\5790b3d2-96fa-4e9e-83d5-1a66a40721d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9" y="2780928"/>
            <a:ext cx="1920214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utente\Desktop\Maestra Enza\FOTO SCUOLA  I QUADR 2018-2019\LIBRIAMOCI\ec5d47e1-6108-4b63-81b5-1eb70af743c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43" y="4549615"/>
            <a:ext cx="2276774" cy="1707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utente\Desktop\Maestra Enza\FOTO SCUOLA  I QUADR 2018-2019\LIBRIAMOCI\70d37c06-1748-4718-bdff-a83a66a9acbc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51" y="4601702"/>
            <a:ext cx="2234756" cy="1676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86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118</Words>
  <Application>Microsoft Office PowerPoint</Application>
  <PresentationFormat>Presentazione su schermo (4:3)</PresentationFormat>
  <Paragraphs>34</Paragraphs>
  <Slides>53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4" baseType="lpstr">
      <vt:lpstr>Tema di Office</vt:lpstr>
      <vt:lpstr>Presentazione standard di PowerPoint</vt:lpstr>
      <vt:lpstr>17 settembre 2018 Inizio attività didattiche</vt:lpstr>
      <vt:lpstr>Presentazione standard di PowerPoint</vt:lpstr>
      <vt:lpstr>Presentazione standard di PowerPoint</vt:lpstr>
      <vt:lpstr>Accoglienza classe prima</vt:lpstr>
      <vt:lpstr>12 ottobre 2018 Incontro con i Padri Missionari</vt:lpstr>
      <vt:lpstr>Presentazione standard di PowerPoint</vt:lpstr>
      <vt:lpstr>Libriamoci 2018</vt:lpstr>
      <vt:lpstr>Presentazione standard di PowerPoint</vt:lpstr>
      <vt:lpstr>13 novembre 2018 Giochi matematici d’autunno classi quarte e quinte</vt:lpstr>
      <vt:lpstr>23 novembre 2018 Progetto ‘’ Emozioniamoci’’ classi quinte</vt:lpstr>
      <vt:lpstr>Presentazione standard di PowerPoint</vt:lpstr>
      <vt:lpstr>27 novembre 2018 Visita all’azienda ‘’Jonica alluminio’’ classi quarte</vt:lpstr>
      <vt:lpstr>Presentazione standard di PowerPoint</vt:lpstr>
      <vt:lpstr>Realizzazione di un lapbook sul sistema solare classi quinte</vt:lpstr>
      <vt:lpstr>Presentazione standard di PowerPoint</vt:lpstr>
      <vt:lpstr>Realizzazione di un lapbook sulle vocali classe prima</vt:lpstr>
      <vt:lpstr>Lezioni di scienze  classi quinte</vt:lpstr>
      <vt:lpstr>1 dicembre 2018 ‘’Fritti’’ natalizi realizzati con il lievito madre classi quarte</vt:lpstr>
      <vt:lpstr>Presentazione standard di PowerPoint</vt:lpstr>
      <vt:lpstr>5 dicembre 2018 Prima gara di ‘’problem solving’’ classi quinte</vt:lpstr>
      <vt:lpstr>Laboratorio linguistico classe prima</vt:lpstr>
      <vt:lpstr>11 dicembre 2018 Visita delle classi quinte alla Scuola secondaria di primo grado</vt:lpstr>
      <vt:lpstr>Laboratorio d’inglese classe prima</vt:lpstr>
      <vt:lpstr>Natale</vt:lpstr>
      <vt:lpstr>Laboratorio artistico classe prima</vt:lpstr>
      <vt:lpstr>Laboratorio artistico-creativo classi terze</vt:lpstr>
      <vt:lpstr>Laboratorio artistico-creativo  classi quarte</vt:lpstr>
      <vt:lpstr>Realizzazione di un lapbook sul Natale classi quinte</vt:lpstr>
      <vt:lpstr>Presentazione standard di PowerPoint</vt:lpstr>
      <vt:lpstr>Realizzazione di ghirlande natalizie classi quinte</vt:lpstr>
      <vt:lpstr>Presentazione standard di PowerPoint</vt:lpstr>
      <vt:lpstr>Mercatini natalizi</vt:lpstr>
      <vt:lpstr>Presentazione standard di PowerPoint</vt:lpstr>
      <vt:lpstr>Concerto di Natale </vt:lpstr>
      <vt:lpstr>Presentazione standard di PowerPoint</vt:lpstr>
      <vt:lpstr>‘’Lo Schiaccianoci e i doni di Natale’’ recital classi quinte</vt:lpstr>
      <vt:lpstr>Presentazione standard di PowerPoint</vt:lpstr>
      <vt:lpstr>Inverno</vt:lpstr>
      <vt:lpstr>Attività laboratoriale  ‘’L’alluminio…questo sconosciuto’’ classi quarte</vt:lpstr>
      <vt:lpstr>Presentazione standard di PowerPoint</vt:lpstr>
      <vt:lpstr>15 gennaio 2019 Seconda gara di ‘’problem solving’’ classi quinte</vt:lpstr>
      <vt:lpstr>21 gennaio 2019 Festa dell’arancia continuità scuola dell’infanzia – primaria (classe prima)</vt:lpstr>
      <vt:lpstr>Presentazione standard di PowerPoint</vt:lpstr>
      <vt:lpstr>Esperimenti con la luce classi quinte</vt:lpstr>
      <vt:lpstr>Collocazione ‘’pietra di inciampo’’</vt:lpstr>
      <vt:lpstr>Realizzazione di un lapbook sull’uso dell’alluminio classi quarte</vt:lpstr>
      <vt:lpstr>Presentazione standard di PowerPoint</vt:lpstr>
      <vt:lpstr>Incontro con don Claudio e gli animatori  in occasione della festa di San Giovanni Bosco</vt:lpstr>
      <vt:lpstr>Presentazione standard di PowerPoint</vt:lpstr>
      <vt:lpstr>Giornata della memoria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217</cp:revision>
  <dcterms:created xsi:type="dcterms:W3CDTF">2018-10-19T15:17:41Z</dcterms:created>
  <dcterms:modified xsi:type="dcterms:W3CDTF">2019-02-12T14:31:57Z</dcterms:modified>
</cp:coreProperties>
</file>